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6"/>
  </p:notesMasterIdLst>
  <p:handoutMasterIdLst>
    <p:handoutMasterId r:id="rId37"/>
  </p:handoutMasterIdLst>
  <p:sldIdLst>
    <p:sldId id="1663" r:id="rId5"/>
    <p:sldId id="2051" r:id="rId6"/>
    <p:sldId id="2058" r:id="rId7"/>
    <p:sldId id="2063" r:id="rId8"/>
    <p:sldId id="2064" r:id="rId9"/>
    <p:sldId id="2089" r:id="rId10"/>
    <p:sldId id="2066" r:id="rId11"/>
    <p:sldId id="2071" r:id="rId12"/>
    <p:sldId id="2067" r:id="rId13"/>
    <p:sldId id="2068" r:id="rId14"/>
    <p:sldId id="2069" r:id="rId15"/>
    <p:sldId id="2070" r:id="rId16"/>
    <p:sldId id="2072" r:id="rId17"/>
    <p:sldId id="2059" r:id="rId18"/>
    <p:sldId id="2073" r:id="rId19"/>
    <p:sldId id="2081" r:id="rId20"/>
    <p:sldId id="2079" r:id="rId21"/>
    <p:sldId id="2077" r:id="rId22"/>
    <p:sldId id="2076" r:id="rId23"/>
    <p:sldId id="2083" r:id="rId24"/>
    <p:sldId id="2142" r:id="rId25"/>
    <p:sldId id="2084" r:id="rId26"/>
    <p:sldId id="2060" r:id="rId27"/>
    <p:sldId id="2074" r:id="rId28"/>
    <p:sldId id="2085" r:id="rId29"/>
    <p:sldId id="2086" r:id="rId30"/>
    <p:sldId id="2057" r:id="rId31"/>
    <p:sldId id="2087" r:id="rId32"/>
    <p:sldId id="2078" r:id="rId33"/>
    <p:sldId id="2088" r:id="rId34"/>
    <p:sldId id="2061"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1"/>
          </p14:sldIdLst>
        </p14:section>
        <p14:section name="Identity" id="{9A77FAB4-8C56-4A26-BB7F-68805CE9B02E}">
          <p14:sldIdLst>
            <p14:sldId id="2058"/>
            <p14:sldId id="2063"/>
            <p14:sldId id="2064"/>
            <p14:sldId id="2089"/>
            <p14:sldId id="2066"/>
            <p14:sldId id="2071"/>
            <p14:sldId id="2067"/>
            <p14:sldId id="2068"/>
            <p14:sldId id="2069"/>
            <p14:sldId id="2070"/>
            <p14:sldId id="2072"/>
          </p14:sldIdLst>
        </p14:section>
        <p14:section name="Networking" id="{0E8813C0-4A93-4643-99D7-E198F9CD477E}">
          <p14:sldIdLst>
            <p14:sldId id="2059"/>
            <p14:sldId id="2073"/>
            <p14:sldId id="2081"/>
            <p14:sldId id="2079"/>
          </p14:sldIdLst>
        </p14:section>
        <p14:section name="Migrations" id="{F4323BC1-38EF-4093-AF85-4046BA1656A3}">
          <p14:sldIdLst>
            <p14:sldId id="2077"/>
            <p14:sldId id="2076"/>
            <p14:sldId id="2083"/>
            <p14:sldId id="2142"/>
            <p14:sldId id="2084"/>
          </p14:sldIdLst>
        </p14:section>
        <p14:section name="Scaling" id="{B2B26507-89E5-422F-B2B3-EC985A370377}">
          <p14:sldIdLst>
            <p14:sldId id="2060"/>
            <p14:sldId id="2074"/>
            <p14:sldId id="2085"/>
            <p14:sldId id="2086"/>
          </p14:sldIdLst>
        </p14:section>
        <p14:section name="Monitoring" id="{954AED95-9371-473E-B354-D8BF68965F68}">
          <p14:sldIdLst>
            <p14:sldId id="2057"/>
            <p14:sldId id="2087"/>
            <p14:sldId id="2078"/>
            <p14:sldId id="2088"/>
          </p14:sldIdLst>
        </p14:section>
        <p14:section name="Close" id="{75705EF4-B05A-48FF-9CE4-C426E019A78D}">
          <p14:sldIdLst>
            <p14:sldId id="20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58" autoAdjust="0"/>
    <p:restoredTop sz="59538" autoAdjust="0"/>
  </p:normalViewPr>
  <p:slideViewPr>
    <p:cSldViewPr snapToGrid="0">
      <p:cViewPr varScale="1">
        <p:scale>
          <a:sx n="75" d="100"/>
          <a:sy n="75" d="100"/>
        </p:scale>
        <p:origin x="54" y="1266"/>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9:54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6/3/2020 9:53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creating-azure-ad-enabled-cluster-and-assigning-permissi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ks/aks-migr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backup-and-restore-with-veler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cluster-autoscaling-in-multiple-node-pool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exploring-azure-monitor-for-container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managing-cluster-identity-lifecyc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Operationalizing Azure Kubernetes Service. </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6/3/2020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When configuring Azure AD for AKS authentication, two Azure AD applications are configured. The first Azure AD application you need gets Azure AD group membership for a user.  So the server component acts as an Azure AD application that acts as an endpoint for the identity requests.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First we'll create the app registration with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ad app create and then update the app so that it can view all </a:t>
            </a:r>
            <a:r>
              <a:rPr lang="en-US" sz="882" b="0" i="0" kern="1200" dirty="0" err="1">
                <a:solidFill>
                  <a:schemeClr val="tx1"/>
                </a:solidFill>
                <a:effectLst/>
                <a:latin typeface="Segoe UI" panose="020B0502040204020203" pitchFamily="34" charset="0"/>
                <a:ea typeface="+mn-ea"/>
                <a:cs typeface="+mn-cs"/>
              </a:rPr>
              <a:t>groupMembershipClaims</a:t>
            </a:r>
            <a:r>
              <a:rPr lang="en-US" sz="882" b="0" i="0" kern="1200" dirty="0">
                <a:solidFill>
                  <a:schemeClr val="tx1"/>
                </a:solidFill>
                <a:effectLst/>
                <a:latin typeface="Segoe UI" panose="020B0502040204020203" pitchFamily="34" charset="0"/>
                <a:ea typeface="+mn-ea"/>
                <a:cs typeface="+mn-cs"/>
              </a:rPr>
              <a:t>. If you wanted the app to see only security groups, you could set the value to </a:t>
            </a:r>
            <a:r>
              <a:rPr lang="en-US" sz="882" b="0" i="0" kern="1200" dirty="0" err="1">
                <a:solidFill>
                  <a:schemeClr val="tx1"/>
                </a:solidFill>
                <a:effectLst/>
                <a:latin typeface="Segoe UI" panose="020B0502040204020203" pitchFamily="34" charset="0"/>
                <a:ea typeface="+mn-ea"/>
                <a:cs typeface="+mn-cs"/>
              </a:rPr>
              <a:t>SecurityGroup</a:t>
            </a:r>
            <a:r>
              <a:rPr lang="en-US" sz="882" b="0" i="0" kern="1200" dirty="0">
                <a:solidFill>
                  <a:schemeClr val="tx1"/>
                </a:solidFill>
                <a:effectLst/>
                <a:latin typeface="Segoe UI" panose="020B0502040204020203" pitchFamily="34" charset="0"/>
                <a:ea typeface="+mn-ea"/>
                <a:cs typeface="+mn-cs"/>
              </a:rPr>
              <a:t>, but in the case of All that allows the app to retrieve all of the security groups, distribution groups, and Azure AD roles that the user is a member of.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Next, we'll create a service principal for the server app which is used to authenticate itself with the Azure management plane. We won't use these until we create the cluster, but they're important to generate and stash in a variable for moment.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Next up, we'll assign some permissions to our app to Ready directory data and Sign in and ready user profile. Specifically, the following assignments are being made: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err="1"/>
              <a:t>User.Read</a:t>
            </a:r>
            <a:r>
              <a:rPr lang="en-US" dirty="0"/>
              <a:t> = </a:t>
            </a:r>
            <a:r>
              <a:rPr lang="en-US" dirty="0">
                <a:effectLst/>
              </a:rPr>
              <a:t>Allows you to sign in to the app with your organizational account and let the app read your profile. It also allows the app to read basic company information.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err="1">
                <a:effectLst/>
              </a:rPr>
              <a:t>Directory.Read.All</a:t>
            </a:r>
            <a:r>
              <a:rPr lang="en-US" dirty="0">
                <a:effectLst/>
              </a:rPr>
              <a:t> = Allows the app to read data in your organization's directory.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dirty="0">
              <a:effectLs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effectLst/>
              </a:rPr>
              <a:t>The role assignment you see in </a:t>
            </a:r>
            <a:r>
              <a:rPr lang="en-US" dirty="0" err="1">
                <a:effectLst/>
              </a:rPr>
              <a:t>az</a:t>
            </a:r>
            <a:r>
              <a:rPr lang="en-US" dirty="0">
                <a:effectLst/>
              </a:rPr>
              <a:t> ad app permissions add is for the Microsoft Graph service principal and its </a:t>
            </a:r>
            <a:r>
              <a:rPr lang="en-US" dirty="0" err="1">
                <a:effectLst/>
              </a:rPr>
              <a:t>Directory.Read.All</a:t>
            </a:r>
            <a:r>
              <a:rPr lang="en-US" dirty="0">
                <a:effectLst/>
              </a:rPr>
              <a:t> permission assignment.</a:t>
            </a: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With permissions assigned, we can then grant the permissions using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ad app permission grant. Note that you do need to be a tenant admin to execute these commands or it will fail. We'll also go ahead and provide admin-consent to the app at this time. The API that you're providing consent for is the Microsoft Graph.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1756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server component in place, we can create the client component. </a:t>
            </a:r>
            <a:r>
              <a:rPr lang="en-US" sz="882" b="0" i="0" kern="1200" dirty="0">
                <a:solidFill>
                  <a:schemeClr val="tx1"/>
                </a:solidFill>
                <a:effectLst/>
                <a:latin typeface="Segoe UI" panose="020B0502040204020203" pitchFamily="34" charset="0"/>
                <a:ea typeface="+mn-ea"/>
                <a:cs typeface="+mn-cs"/>
              </a:rPr>
              <a:t>This second Azure AD application is used when a user logs to the AKS cluster with the Kubernetes CLI (</a:t>
            </a:r>
            <a:r>
              <a:rPr lang="en-US" dirty="0"/>
              <a:t>kubectl</a:t>
            </a:r>
            <a:r>
              <a:rPr lang="en-US" sz="882" b="0" i="0" kern="1200" dirty="0">
                <a:solidFill>
                  <a:schemeClr val="tx1"/>
                </a:solidFill>
                <a:effectLst/>
                <a:latin typeface="Segoe UI" panose="020B0502040204020203" pitchFamily="34" charset="0"/>
                <a:ea typeface="+mn-ea"/>
                <a:cs typeface="+mn-cs"/>
              </a:rPr>
              <a:t>). This client application takes the authentication request from the user and verifies their credentials and permissions.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Again, we'll create a new app and then a service principal which will be bound to our AKS cluster as well. </a:t>
            </a:r>
          </a:p>
          <a:p>
            <a:endParaRPr lang="en-US" sz="882" b="0" i="0" kern="1200" dirty="0">
              <a:solidFill>
                <a:schemeClr val="tx1"/>
              </a:solidFill>
              <a:effectLst/>
              <a:latin typeface="Segoe UI" panose="020B0502040204020203" pitchFamily="34" charset="0"/>
              <a:ea typeface="+mn-ea"/>
              <a:cs typeface="+mn-cs"/>
            </a:endParaRPr>
          </a:p>
          <a:p>
            <a:r>
              <a:rPr lang="en-US" dirty="0"/>
              <a:t>Next, we'll get the oAuth2 ID for the server app to allow the authentication flow between the two app components using the </a:t>
            </a:r>
            <a:r>
              <a:rPr lang="en-US" dirty="0" err="1"/>
              <a:t>az</a:t>
            </a:r>
            <a:r>
              <a:rPr lang="en-US" dirty="0"/>
              <a:t> ad app show command. </a:t>
            </a:r>
          </a:p>
          <a:p>
            <a:endParaRPr lang="en-US" dirty="0"/>
          </a:p>
          <a:p>
            <a:r>
              <a:rPr lang="en-US" dirty="0"/>
              <a:t>We'll then add the permissions for the client application and server application components to use the oAuth2 communication flow using the </a:t>
            </a:r>
            <a:r>
              <a:rPr lang="en-US" dirty="0" err="1"/>
              <a:t>az</a:t>
            </a:r>
            <a:r>
              <a:rPr lang="en-US" dirty="0"/>
              <a:t> ad app permission add command. Finally, we will grant permissions for the client application to communicate with the server application using the </a:t>
            </a:r>
            <a:r>
              <a:rPr lang="en-US" dirty="0" err="1"/>
              <a:t>az</a:t>
            </a:r>
            <a:r>
              <a:rPr lang="en-US" dirty="0"/>
              <a:t> ad app permission grant command.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14742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plumbing in place, we can then create our cluster. Note that we need the tenant ID of our Azure AD tenant that contains applications and service principals we just created.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7430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it in practice.</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https://github.com/opsgility/virtual-partner-bootcamp/blob/master/Azure%20Infrastructure/Day%204%20-%20AKS/Operationalizing%20Azure%20Kubernetes%20Service/Operationalizing%20Azure%20Kubernetes%20Service.md#demo-creating-azure-ad-enabled-cluster-and-assigning-permissions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6337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run through cluster networking, including connectivity for nodes and pods.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94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AKS clusters use </a:t>
            </a:r>
            <a:r>
              <a:rPr lang="en-US" dirty="0" err="1"/>
              <a:t>kubenet</a:t>
            </a:r>
            <a:r>
              <a:rPr lang="en-US" dirty="0"/>
              <a:t>, and an Azure virtual network and subnet are created for you. With </a:t>
            </a:r>
            <a:r>
              <a:rPr lang="en-US" dirty="0" err="1"/>
              <a:t>kubenet</a:t>
            </a:r>
            <a:r>
              <a:rPr lang="en-US" dirty="0"/>
              <a:t>, nodes (and only nodes) get an IP address from an Azure virtual network subnet while pods receive an IP address from a logically different address space to the Azure virtual network subnet of the nodes. Network address translation (NAT) is then used so that pods can reach resources on the assigned Azure virtual network. The source IP address of traffic from a pod is </a:t>
            </a:r>
            <a:r>
              <a:rPr lang="en-US" dirty="0" err="1"/>
              <a:t>NAT'd</a:t>
            </a:r>
            <a:r>
              <a:rPr lang="en-US" dirty="0"/>
              <a:t> to the node's primary IP address. While this does reduce the amount of IP addresses you need to reserve for pods to use, you do lose some flexibility when it comes to the configuration of your cluster.</a:t>
            </a:r>
          </a:p>
          <a:p>
            <a:endParaRPr lang="en-US" dirty="0"/>
          </a:p>
          <a:p>
            <a:r>
              <a:rPr lang="en-US" dirty="0"/>
              <a:t>With Azure CNI, each pod in the cluster (along with each node) get routable IP address from the subnet and can be accessed directly by resources attached to the same </a:t>
            </a:r>
            <a:r>
              <a:rPr lang="en-US" dirty="0" err="1"/>
              <a:t>Vnet</a:t>
            </a:r>
            <a:r>
              <a:rPr lang="en-US" dirty="0"/>
              <a:t>, even those that are connected to the VNET through VNET peering, a Site-to-Site VPN, or ExpressRoute. As the pods are not </a:t>
            </a:r>
            <a:r>
              <a:rPr lang="en-US" dirty="0" err="1"/>
              <a:t>NAT'd</a:t>
            </a:r>
            <a:r>
              <a:rPr lang="en-US" dirty="0"/>
              <a:t>, the IP addresses available to pods need to be unique across your network address space and there is a fair bit of planning involved to create cluster with Azure CNI. Each node has a configuration parameter for the maximum number of pods that it supports and the equivalent number of IP addresses per node are then reserved up front for that node. As I said, this approach requires more planning, and many times leads to IP address exhaustion or the need to rebuild clusters in a larger subnet as your workload demands grow. Another consideration is you can only configure the maximum pods deployable to a node at cluster create time or when creating new node pools. If you don't specify the </a:t>
            </a:r>
            <a:r>
              <a:rPr lang="en-US" dirty="0" err="1"/>
              <a:t>maxPods</a:t>
            </a:r>
            <a:r>
              <a:rPr lang="en-US" dirty="0"/>
              <a:t> when creating new node pools, you receive a default value of 110 for </a:t>
            </a:r>
            <a:r>
              <a:rPr lang="en-US" dirty="0" err="1"/>
              <a:t>kubenet</a:t>
            </a:r>
            <a:r>
              <a:rPr lang="en-US" dirty="0"/>
              <a:t> and 30 for Azure CNI.</a:t>
            </a:r>
          </a:p>
          <a:p>
            <a:endParaRPr lang="en-US" dirty="0"/>
          </a:p>
          <a:p>
            <a:r>
              <a:rPr lang="en-US" dirty="0"/>
              <a:t>There are also some fundamental differences between </a:t>
            </a:r>
            <a:r>
              <a:rPr lang="en-US" dirty="0" err="1"/>
              <a:t>kubenet</a:t>
            </a:r>
            <a:r>
              <a:rPr lang="en-US" dirty="0"/>
              <a:t> and Azure CNI for AKS when we consider the size of the underlying cluster. For example, you are limited to 400 nodes per cluster for clusters which use </a:t>
            </a:r>
            <a:r>
              <a:rPr lang="en-US" dirty="0" err="1"/>
              <a:t>kubenet</a:t>
            </a:r>
            <a:r>
              <a:rPr lang="en-US" dirty="0"/>
              <a:t> due to the way User Defined Routes or UDRs are used to route traffic in the subnet to cluster nodes. Azure supports a maximum of 400 routes in UDR, hence you can't have a cluster larger than 400 nodes. With Azure CNI on the other hand, your clusters can be as big as the IP address range you specific. Clusters with CNI can have up to 100 maximum nodes in a cluster, with 100 maximum nodes per node pool. </a:t>
            </a:r>
          </a:p>
          <a:p>
            <a:endParaRPr lang="en-US" dirty="0"/>
          </a:p>
          <a:p>
            <a:r>
              <a:rPr lang="en-US" dirty="0"/>
              <a:t>You'll also be missing out on some advanced features of AKS such as support for Virtual Nodes through Azure Container instances and the Virtual </a:t>
            </a:r>
            <a:r>
              <a:rPr lang="en-US" dirty="0" err="1"/>
              <a:t>kubelet</a:t>
            </a:r>
            <a:r>
              <a:rPr lang="en-US" dirty="0"/>
              <a:t> and support for Azure Network Policies.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65380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trying to decide which to use, your decision will likely be driven first by the available IP address space, second by the needs of the pods to communicate to resources outside of the cluster, and finally by your needs for advanced features such as Virtual Nodes or Azure Network Policy.</a:t>
            </a:r>
          </a:p>
          <a:p>
            <a:endParaRPr lang="en-US" dirty="0"/>
          </a:p>
          <a:p>
            <a:r>
              <a:rPr lang="en-US" dirty="0"/>
              <a:t>Note that both </a:t>
            </a:r>
            <a:r>
              <a:rPr lang="en-US" dirty="0" err="1"/>
              <a:t>kubenet</a:t>
            </a:r>
            <a:r>
              <a:rPr lang="en-US" dirty="0"/>
              <a:t> and Azure CNI support VNET Peering and ExpressRoute, so don't let connectivity to connected networks be a blocker – just how resources in those network need to communicate with workloads hosted on pods in the cluster or those pods being able to directly communicate with an external workload. For example, if you host multiple workloads on a cluster using </a:t>
            </a:r>
            <a:r>
              <a:rPr lang="en-US" dirty="0" err="1"/>
              <a:t>kubenet</a:t>
            </a:r>
            <a:r>
              <a:rPr lang="en-US" dirty="0"/>
              <a:t> and want to whitelist an application by IP, you'll only be able to whitelist the IP of the node which could be shared by multiple applications. Only Azure CNI is going to give you the segregation of pods at the network layer.</a:t>
            </a:r>
          </a:p>
          <a:p>
            <a:endParaRPr lang="en-US" dirty="0"/>
          </a:p>
          <a:p>
            <a:r>
              <a:rPr lang="en-US" dirty="0"/>
              <a:t>Ultimately should view this as a continuum, where you'll need to find a balance between flexibility and advanced configuration needs.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9283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Clusters configured with Azure CNI networking require additional planning. The size of your virtual network and its subnet must accommodate the number of pods you plan to run and the number of nodes for the cluster, including pods required for AKS itself and for cluster operations such as scale events and upgrades.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Let's look at each model and how many pods can be accommodated using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and Azure CNI. For this example, we'll use the same subnet, a slash 24 at 10.0.0.0. In Azure, we always lose a few IPs to the internal fabric, so a slash 24 would be 251 IPs if we account for the Azure reserved IPs.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With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that means we can have 251 nodes in the cluster. This is well below the limit of 400 nodes in a cluster and the number of routes in a route table. At 110 pods per node maximum, with 251 nodes that would allow us to run up to 27,610 pods in a single cluster. (Note that we're not considering compute for the moment, just networking).</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If we take that same slash 24 with Azure CNI, we start to see were not having a wide-address space and available range becomes limiting. If we ran a cluster in a default configuration with 30 IPs available per node, we could run 8 nodes – that's 251 IPs divided by 30 IPs per node leaves us with 8. With 30 pods per node and 8 nodes, that's a maximum of 240 pods with the same slash 24 range here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could accommodate upwards of 27,000 pods.</a:t>
            </a:r>
          </a:p>
          <a:p>
            <a:endParaRPr lang="en-US" sz="882" b="0" i="0" kern="1200" dirty="0">
              <a:solidFill>
                <a:schemeClr val="tx1"/>
              </a:solidFill>
              <a:effectLst/>
              <a:latin typeface="Segoe UI" panose="020B0502040204020203" pitchFamily="34" charset="0"/>
              <a:ea typeface="+mn-ea"/>
              <a:cs typeface="+mn-cs"/>
            </a:endParaRPr>
          </a:p>
          <a:p>
            <a:r>
              <a:rPr lang="en-US" dirty="0"/>
              <a:t>Now, that's just the nodes and pods – we haven't even considered other resources that might be used by the cluster such as an internal Azure Load Balancer. If you deploy an internal Azure Load Balancer, its front-end IPs are allocated from the cluster subnet, not public IPs. The subnet size also has to take into account upgrade operations as well as current and future scaling needs.</a:t>
            </a:r>
          </a:p>
          <a:p>
            <a:endParaRPr lang="en-US" dirty="0"/>
          </a:p>
          <a:p>
            <a:r>
              <a:rPr lang="en-US" dirty="0"/>
              <a:t>To calculate the minimum subnet size including an additional node for upgrade operations: (number of nodes + 1) + ((number of nodes + 1) * maximum pods per node that you configure)</a:t>
            </a:r>
          </a:p>
          <a:p>
            <a:endParaRPr lang="en-US" dirty="0"/>
          </a:p>
          <a:p>
            <a:r>
              <a:rPr lang="en-US" dirty="0"/>
              <a:t>Example for a 50 node cluster: (51) + (51 * 30 (default)) = 1,581 (/21 or larger)</a:t>
            </a:r>
          </a:p>
          <a:p>
            <a:endParaRPr lang="en-US" dirty="0"/>
          </a:p>
          <a:p>
            <a:r>
              <a:rPr lang="en-US" dirty="0"/>
              <a:t>Example for a 50 node cluster that also includes provision to scale up an additional 10 nodes: (61) + (61 * 30 (default)) = 1,891 (/21 or larger)</a:t>
            </a:r>
          </a:p>
          <a:p>
            <a:endParaRPr lang="en-US" dirty="0"/>
          </a:p>
          <a:p>
            <a:r>
              <a:rPr lang="en-US" dirty="0"/>
              <a:t>If you don't specify a maximum number of pods per node when you create your cluster, the maximum number of pods per node is set to 30. The minimum number of IP addresses required for a node is based on that value.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3157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cluster migrations.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10187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Lots of actions we have discussed require a new cluster if you are not using them already. This requires that you think about clusters as disposable resources that can and will need to be recreated and you need to account for that as you are deploying workloads to your cluster.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There's a lot to consider here, but let's run through the high-level considerations a quick operational checklist for you to use if you have to migrate.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Have a think about the Kubernetes version. AKS is a service and only supports certain versions of Kubernetes. If you're coming from a non-Azure based Kubernetes environment, either on-prem or from another public cloud engine such as EKS or GKE you'll have to think about differences in behavior between different releases of k8s.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You'll also want to geta handle on how your workloads are deployed to clusters today. Does that occur with some type of CI/CD like Azure DevOps Pipelines or GitHub Actions? If it does, you can start to stand up a new cluster, clone your existing pipelines and update your </a:t>
            </a:r>
            <a:r>
              <a:rPr lang="en-US" dirty="0" err="1"/>
              <a:t>kubeconfig</a:t>
            </a:r>
            <a:r>
              <a:rPr lang="en-US" dirty="0"/>
              <a:t> to point to the new cluster to begin deployments. If you're approaching environments without CI/CD, you may have to dump the existing deployments using kubectl to export any existing deployments to YAML. If this is the path you have to go down, I'd also suggest taking some time to not only migrate the cluster, but also invest in automating your deployments and embracing CI/CD for your workloads.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Also consider that many applications can't be migrated all at once and you might need to migrate individual deployments and services over time to from a source cluster to a target cluster. This may require exposing deployments in different ways. For example, you may have an application that uses </a:t>
            </a:r>
            <a:r>
              <a:rPr lang="en-US" dirty="0" err="1"/>
              <a:t>ClusterIP</a:t>
            </a:r>
            <a:r>
              <a:rPr lang="en-US" dirty="0"/>
              <a:t> services to communicate today that will need to be exposed as a </a:t>
            </a:r>
            <a:r>
              <a:rPr lang="en-US" dirty="0" err="1"/>
              <a:t>LoadBalancer</a:t>
            </a:r>
            <a:r>
              <a:rPr lang="en-US" dirty="0"/>
              <a:t>, and of course not just exposed but also secured appropriately.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37281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covering some of the core areas of operations and where you'll encounter design considerations that will impact your deployments of Azure Kubernetes Service – both existing and new.</a:t>
            </a:r>
          </a:p>
          <a:p>
            <a:endParaRPr lang="en-US" dirty="0"/>
          </a:p>
          <a:p>
            <a:r>
              <a:rPr lang="en-US" dirty="0"/>
              <a:t>We'll start with identity, specifically in the context of cluster identity and how you can leverage Azure AD as an identity provider for access to your Kubernetes API-server and underlying cluster control plane.</a:t>
            </a:r>
          </a:p>
          <a:p>
            <a:endParaRPr lang="en-US" dirty="0"/>
          </a:p>
          <a:p>
            <a:r>
              <a:rPr lang="en-US" dirty="0"/>
              <a:t>Next, we'll discuss networking, and the impacts and considerations for deploying AKS with Azure CNI versus a default configuration with </a:t>
            </a:r>
            <a:r>
              <a:rPr lang="en-US" dirty="0" err="1"/>
              <a:t>kubenet</a:t>
            </a:r>
            <a:r>
              <a:rPr lang="en-US" dirty="0"/>
              <a:t>.</a:t>
            </a:r>
          </a:p>
          <a:p>
            <a:endParaRPr lang="en-US" dirty="0"/>
          </a:p>
          <a:p>
            <a:r>
              <a:rPr lang="en-US" dirty="0"/>
              <a:t>Then, we have to talk migrations briefly, especially considering how often a design constraint will necessitate the creation of a brand new cluster, or what I like to call YANC – Yet Another New Cluster.</a:t>
            </a:r>
          </a:p>
          <a:p>
            <a:endParaRPr lang="en-US" dirty="0"/>
          </a:p>
          <a:p>
            <a:r>
              <a:rPr lang="en-US" dirty="0"/>
              <a:t>After that, we'll loop back around to take a look at cluster node and pod autoscaling and then close with Azure Monitor for containers.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64227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https://docs.microsoft.com/en-us/azure/aks/aks-migration</a:t>
            </a:r>
            <a:endParaRPr lang="en-US" dirty="0"/>
          </a:p>
          <a:p>
            <a:endParaRPr lang="en-US" dirty="0"/>
          </a:p>
          <a:p>
            <a:r>
              <a:rPr lang="en-US" dirty="0"/>
              <a:t>Its recommended that you use AKS clusters backed by Virtual Machine Scale Sets and the Azure Standard Load Balancer to ensure you get features such as multiple node pools, Availability Zones, Authorized IP ranges, Cluster </a:t>
            </a:r>
            <a:r>
              <a:rPr lang="en-US" dirty="0" err="1"/>
              <a:t>Autoscaler</a:t>
            </a:r>
            <a:r>
              <a:rPr lang="en-US" dirty="0"/>
              <a:t>, Azure Policy for AKS, and any other new features as they are released which are targeting only clusters that use VMSS and Azure Standard LB.</a:t>
            </a:r>
          </a:p>
          <a:p>
            <a:endParaRPr lang="en-US" dirty="0"/>
          </a:p>
          <a:p>
            <a:r>
              <a:rPr lang="en-US" dirty="0"/>
              <a:t>AKS clusters backed by Virtual Machine Availability Sets lack support for many of these features. By default, new clusters are created with VMSS, however you can explicitly set the </a:t>
            </a:r>
            <a:r>
              <a:rPr lang="en-US" dirty="0" err="1"/>
              <a:t>vm</a:t>
            </a:r>
            <a:r>
              <a:rPr lang="en-US" dirty="0"/>
              <a:t>-set-type parameter from the Azure CLI to ensure you are creating clusters with VMSS in event that behavior changes. </a:t>
            </a:r>
          </a:p>
          <a:p>
            <a:endParaRPr lang="en-US" dirty="0"/>
          </a:p>
          <a:p>
            <a:r>
              <a:rPr lang="en-US" dirty="0"/>
              <a:t>New clusters also use the Standard SKU of Azure Load Balancer by default, but if you want be explicit you can use the load-balancer-</a:t>
            </a:r>
            <a:r>
              <a:rPr lang="en-US" dirty="0" err="1"/>
              <a:t>sku</a:t>
            </a:r>
            <a:r>
              <a:rPr lang="en-US" dirty="0"/>
              <a:t> parameter of </a:t>
            </a:r>
            <a:r>
              <a:rPr lang="en-US" dirty="0" err="1"/>
              <a:t>az</a:t>
            </a:r>
            <a:r>
              <a:rPr lang="en-US" dirty="0"/>
              <a:t> </a:t>
            </a:r>
            <a:r>
              <a:rPr lang="en-US" dirty="0" err="1"/>
              <a:t>aks</a:t>
            </a:r>
            <a:r>
              <a:rPr lang="en-US" dirty="0"/>
              <a:t> create. The load balancer is set at the time a cluster is created, so migrating from a cluster with a basic LB will require standing up a new cluster and migrating the underlying workload. Keep in mind that there are other considerations here as well. The Standard Load Balancer only supports Standard SKU IP addresses, meaning it will be incompatible with existing PIPs on a cluster using a Basic Load Balancer. The Standard Load Balancer offers greater flexibility, with the ability to configure multiple egress IPs, spec'ing the </a:t>
            </a:r>
            <a:r>
              <a:rPr lang="en-US" dirty="0" err="1"/>
              <a:t>LoadBalancer</a:t>
            </a:r>
            <a:r>
              <a:rPr lang="en-US" dirty="0"/>
              <a:t> server as internal through annotations in your manifests for ILB deployments, and you can even manage inbound network rules to the load balancer by updating the NSG that it is associated with.</a:t>
            </a:r>
          </a:p>
          <a:p>
            <a:endParaRPr lang="en-US" dirty="0"/>
          </a:p>
          <a:p>
            <a:r>
              <a:rPr lang="en-US" dirty="0"/>
              <a:t>For other Azure services that are used by either your source cluster or the workloads hosted in it, you're often looking at updating connection information and not destroying and recreating resources. For example, an existing Azure Container Registry can stay in place, but when the new cluster is created you'll need to grant the service principal associated with the cluster ACR Pull rights within the ACR.</a:t>
            </a:r>
          </a:p>
          <a:p>
            <a:endParaRPr lang="en-US" dirty="0"/>
          </a:p>
          <a:p>
            <a:r>
              <a:rPr lang="en-US" dirty="0"/>
              <a:t>Also, make sure you've lined up quotas within your subscription to match the needs of both your existing and new resources. AKS is a compute driven service using VMs on the backend and those cores need to be accounted for. You may also want to review your Network resource quotas, such as quotas for PIPs in a given region.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49667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an application can be backed up and restored with </a:t>
            </a:r>
            <a:r>
              <a:rPr lang="en-US" dirty="0" err="1"/>
              <a:t>Velero</a:t>
            </a:r>
            <a:r>
              <a:rPr lang="en-US" dirty="0"/>
              <a:t>.</a:t>
            </a:r>
          </a:p>
          <a:p>
            <a:endParaRPr lang="en-US" dirty="0"/>
          </a:p>
          <a:p>
            <a:r>
              <a:rPr lang="en-US" dirty="0">
                <a:hlinkClick r:id="rId3"/>
              </a:rPr>
              <a:t>https://github.com/opsgility/virtual-partner-bootcamp/blob/master/Azure%20Infrastructure/Day%204%20-%20AKS/Disaster%20Recovery%20with%20Azure%20Kubernetes%20Service/Disaster%20Recovery%20with%20Azure%20Kubernetes%20Service.md#demo-backup-and-restore-with-velero</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2818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settled on advanced cluster configurations and how to create clusters in a new different ways, let's consider scaling in AKS.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74799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groups nodes of the same configuration together into node pool which fall into two categories – system and user node pools. System node pools host critical system pods for your cluster such as </a:t>
            </a:r>
            <a:r>
              <a:rPr lang="en-US" dirty="0" err="1"/>
              <a:t>CoreDNS</a:t>
            </a:r>
            <a:r>
              <a:rPr lang="en-US" dirty="0"/>
              <a:t> and </a:t>
            </a:r>
            <a:r>
              <a:rPr lang="en-US" dirty="0" err="1"/>
              <a:t>tunnelfront</a:t>
            </a:r>
            <a:r>
              <a:rPr lang="en-US" dirty="0"/>
              <a:t> but can also host application pods as well. In a default configuration, you'll have a cluster with a single node pool which hosts all workloads vs a multi-node deployment where you can separate critical cluster functionality from your applications with varying compute, storage, and security needs.</a:t>
            </a:r>
          </a:p>
          <a:p>
            <a:endParaRPr lang="en-US" dirty="0"/>
          </a:p>
          <a:p>
            <a:r>
              <a:rPr lang="en-US" dirty="0"/>
              <a:t>In both a single and multi-node cluster there are a few rules that apply to system node pools. You must always have a system pool and that that pool must always have at least one node. If you're deploying single pool clusters in production, its recommended that you have at least 3 nodes for the node pool for resiliency. System pool nodes are also always based on Linux, with the </a:t>
            </a:r>
            <a:r>
              <a:rPr lang="en-US" dirty="0" err="1"/>
              <a:t>osType</a:t>
            </a:r>
            <a:r>
              <a:rPr lang="en-US" dirty="0"/>
              <a:t> set to Linux. System node pool members also need to meet minimum specifications, including having at least 2 vCPUs, 4 GB of memory, and support for at least 30 pods.</a:t>
            </a:r>
          </a:p>
          <a:p>
            <a:endParaRPr lang="en-US" dirty="0"/>
          </a:p>
          <a:p>
            <a:r>
              <a:rPr lang="en-US" dirty="0"/>
              <a:t>Once you expand beyond single node pools to multi-node pools some interesting new possibilities open up. You still need to maintain a system node pool, but not it becomes possible to not only add new types of compute, but even different operating systems – for example deploying a mixed host Linux and Windows-based container cluster. Over time, you may find more flexibility with multi-node pool configurations as you can do things like create a new system pools (effectively resizing based on core needs) and provision new node pools as new workloads come online. Another capability of multi-node pool clusters is you can run different versions of Kubernetes within the same cluster – for example the system node pool can run 1.16.7 while a user node pool can run 1.14.8. Note that the node pool version cannot be greater than the control plane version, so you can use a user node pool to deploy and test your applications on a new version of Kubernetes in the same cluster. </a:t>
            </a:r>
          </a:p>
          <a:p>
            <a:endParaRPr lang="en-US" dirty="0"/>
          </a:p>
          <a:p>
            <a:r>
              <a:rPr lang="en-US" dirty="0"/>
              <a:t>For a cluster to support multiple node pools, you must be using VMSS and the Standard Load Balancer. If you have a cluster already built that has these features in place, you can add a new node pool without having to create a new cluster. To create a new node pool, you can use the </a:t>
            </a:r>
            <a:r>
              <a:rPr lang="en-US" dirty="0" err="1"/>
              <a:t>az</a:t>
            </a:r>
            <a:r>
              <a:rPr lang="en-US" dirty="0"/>
              <a:t> </a:t>
            </a:r>
            <a:r>
              <a:rPr lang="en-US" dirty="0" err="1"/>
              <a:t>aks</a:t>
            </a:r>
            <a:r>
              <a:rPr lang="en-US" dirty="0"/>
              <a:t> </a:t>
            </a:r>
            <a:r>
              <a:rPr lang="en-US" dirty="0" err="1"/>
              <a:t>nodepool</a:t>
            </a:r>
            <a:r>
              <a:rPr lang="en-US" dirty="0"/>
              <a:t> command and its sub-commands for add, update, and delete to manipulate a pool. For example, you could use </a:t>
            </a:r>
            <a:r>
              <a:rPr lang="en-US" dirty="0" err="1"/>
              <a:t>az</a:t>
            </a:r>
            <a:r>
              <a:rPr lang="en-US" dirty="0"/>
              <a:t> </a:t>
            </a:r>
            <a:r>
              <a:rPr lang="en-US" dirty="0" err="1"/>
              <a:t>aks</a:t>
            </a:r>
            <a:r>
              <a:rPr lang="en-US" dirty="0"/>
              <a:t> node add to add a new </a:t>
            </a:r>
            <a:r>
              <a:rPr lang="en-US" dirty="0" err="1"/>
              <a:t>nodepool</a:t>
            </a:r>
            <a:r>
              <a:rPr lang="en-US" dirty="0"/>
              <a:t>, specifying the node pool name, node count, and Kubernetes version.</a:t>
            </a:r>
          </a:p>
          <a:p>
            <a:endParaRPr lang="en-US" dirty="0"/>
          </a:p>
          <a:p>
            <a:r>
              <a:rPr lang="en-US" dirty="0"/>
              <a:t>Once you have a new node pool, another consideration is how you will target pods to only run on a given pool. To do this, you can use taints and tolerations to restrict which workloads can run on while nodes. A taint is applied to a node that indicates only specific pods can be scheduled on them and a toleration is then applied to a pod that allows them to tolerate a node's taint.</a:t>
            </a:r>
          </a:p>
          <a:p>
            <a:endParaRPr lang="en-US" dirty="0"/>
          </a:p>
          <a:p>
            <a:r>
              <a:rPr lang="en-US" dirty="0"/>
              <a:t>The ability to add new node pools also brings two preview feature you want to think about – the ability to add a node pool in a unique subnet and the ability to give each node a in node pool it's own public IP. For the former, having access to multiple subnets allows for the physical and logical segmentation of the workloads hosted in the node pool and for the latter you can enable scenarios which require a client to connect directly to the application without having to traverse something like a load-balancer or application gateway.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8536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uses the horizontal pod </a:t>
            </a:r>
            <a:r>
              <a:rPr lang="en-US" dirty="0" err="1"/>
              <a:t>autoscaler</a:t>
            </a:r>
            <a:r>
              <a:rPr lang="en-US" dirty="0"/>
              <a:t> (HPA) to monitor the resource demand and automatically scale the number of replicas. By default, the horizontal pod </a:t>
            </a:r>
            <a:r>
              <a:rPr lang="en-US" dirty="0" err="1"/>
              <a:t>autoscaler</a:t>
            </a:r>
            <a:r>
              <a:rPr lang="en-US" dirty="0"/>
              <a:t>, or HPA, checks the Metrics API every 30 seconds for any required changes in replica count. When changes are required, the number of replicas is increased or decreased as needed. As the HPA checks the Metrics API every 30 seconds, previous scale events may not have successfully completed before another check is made. This behavior could cause the HPA to change the number of replicas before the previous scale event could receive application workload and the resource demands to adjust accordingly. To minimize these kinds of race events, a delay value is set. This value defines how long the HPA must wait after a scale event before another scale event can be triggered. This behavior allows the new replica count to take effect and the Metrics API to reflect the distributed workload. The </a:t>
            </a:r>
            <a:r>
              <a:rPr lang="en-US" sz="882" b="0" i="0" kern="1200" dirty="0">
                <a:solidFill>
                  <a:schemeClr val="tx1"/>
                </a:solidFill>
                <a:effectLst/>
                <a:latin typeface="Segoe UI" panose="020B0502040204020203" pitchFamily="34" charset="0"/>
                <a:ea typeface="+mn-ea"/>
                <a:cs typeface="+mn-cs"/>
              </a:rPr>
              <a:t>delay on scale down events is defaulted to 5 minutes and cannot be altered.</a:t>
            </a:r>
          </a:p>
          <a:p>
            <a:endParaRPr lang="en-US" sz="882" b="0" i="0" kern="1200" dirty="0">
              <a:solidFill>
                <a:schemeClr val="tx1"/>
              </a:solidFill>
              <a:effectLst/>
              <a:latin typeface="Segoe UI" panose="020B0502040204020203" pitchFamily="34" charset="0"/>
              <a:ea typeface="+mn-ea"/>
              <a:cs typeface="+mn-cs"/>
            </a:endParaRPr>
          </a:p>
          <a:p>
            <a:r>
              <a:rPr lang="en-US" dirty="0"/>
              <a:t>To respond to changing pod demands, AKS also has a cluster </a:t>
            </a:r>
            <a:r>
              <a:rPr lang="en-US" dirty="0" err="1"/>
              <a:t>autoscaler</a:t>
            </a:r>
            <a:r>
              <a:rPr lang="en-US" dirty="0"/>
              <a:t>, or CA, that adjusts the number of nodes based on the requested compute resources in the node pool. By default, the CA checks the Metrics API server every 10 seconds for any required changes in node count. If the cluster autoscale determines that a change is required, the number of nodes in the cluster is increased or decreased as needed. </a:t>
            </a:r>
            <a:r>
              <a:rPr lang="en-US" sz="882" b="0" i="0" kern="1200" dirty="0">
                <a:solidFill>
                  <a:schemeClr val="tx1"/>
                </a:solidFill>
                <a:effectLst/>
                <a:latin typeface="Segoe UI" panose="020B0502040204020203" pitchFamily="34" charset="0"/>
                <a:ea typeface="+mn-ea"/>
                <a:cs typeface="+mn-cs"/>
              </a:rPr>
              <a:t>The CA is typically used alongside the HPA. When combined, the HPA increases or decreases the number of pods based on application demand, and the CA adjusts the number of nodes as needed to run those additional pods.</a:t>
            </a:r>
            <a:r>
              <a:rPr lang="en-US" dirty="0"/>
              <a:t> Scaling up events with the CA take a longer than a scale up event with the HPA, as the HPA already has available compute and just needs to schedule the pods vs the CA where a new node needs to be provisioned, configured, brought into the cluster, and then once available for scheduling pods can be deployed on it.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also monitors the pod scheduling status for nodes that haven't recently received new scheduling requests. This indicates the node pool has more compute resources than are required, and the number of nodes can be decreased.</a:t>
            </a:r>
          </a:p>
          <a:p>
            <a:r>
              <a:rPr lang="en-US" sz="882" b="0" i="0" kern="1200" dirty="0">
                <a:solidFill>
                  <a:schemeClr val="tx1"/>
                </a:solidFill>
                <a:effectLst/>
                <a:latin typeface="Segoe UI" panose="020B0502040204020203" pitchFamily="34" charset="0"/>
                <a:ea typeface="+mn-ea"/>
                <a:cs typeface="+mn-cs"/>
              </a:rPr>
              <a:t>A node that passes a threshold for no longer being needed for 10 minutes by default is scheduled for deletion. When this occurs, pods are scheduled to run on other nodes within the node pool, and the CA decreases the number of nodes. Note that applications may experience some disruption as pods are scheduled on different nodes when the CA decreases the number of nodes, especially if those applications are running in single pod instances.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can be enabled on a new cluster at the time it is created or at a later time using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update and the enable-cluster-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parameter along with min and max counts for nodes. In a multi-node cluster, the CA can be enabled on individual node pools however the configuration of the 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through the </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profile is a cluster-wide configuration. For example, you could update the scan interval from 10 seconds to 20 seconds, but now that 20 second scan interval is applicable for the entire cluster.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82026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configuring an existing cluster for additional node pools and auto-scaling.</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https://github.com/opsgility/virtual-partner-bootcamp/blob/master/Azure%20Infrastructure/Day%204%20-%20AKS/Operationalizing%20Azure%20Kubernetes%20Service/Operationalizing%20Azure%20Kubernetes%20Service.md#demo-cluster-autoscaling-in-multiple-node-pools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43889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with monitoring.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589384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of monitoring your container-based workloads in Azure is Azure Monitor for containers. Just like any other Azure service, AKS emits metrics through its resource provider to Azure Monitor and you can also store diagnostics logs for the service in Azure Storage, Azure Log Analytics, stream them to an Event Hub, or even all 3 depending on your needs. As AKS is a mix of compute, storage, and then the applications you host on top of the service, its critical you understand where to go to get operational data for your clusters and how to understand cluster and application health.</a:t>
            </a:r>
          </a:p>
          <a:p>
            <a:endParaRPr lang="en-US" dirty="0"/>
          </a:p>
          <a:p>
            <a:r>
              <a:rPr lang="en-US" dirty="0"/>
              <a:t>I'm going to be discussing Azure Monitor for containers in the context of AKS, but keep in mind that it is also available for self-managed clusters deployed using AKS-Engine, Azure Container Instances, OpenShift clusters, and even Kubernetes clusters deployed on-premises. The visibility into the performance of your cluster components comes through the collection of memory and processor metrics from controllers, nodes, and containers that interact with the Metrics API. Logs are also collected through a containerized version of the Log Analytics Agent for Linux and you can push Metrics from the Metrics store to Log Analytics by configuring the diagnostic settings for your AKS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251014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Before you can fully enable Azure Monitor for containers, there are a few perquisites you should be aware of:</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First, you need a Log Analytics workspace. You should absolutely think about the amount of data you'll be sending into the workspace (remember, its likely going to be more than a single AKS cluster) and you'll also have considerations around how long you retain the data in the target workspace. Retention applies to the entire workspace and not just a single table or solution, so global configuration will impact your data storage here. You should also be mindful of support for the support for operational insights for AKS in Log Analytics. Not all Log Analytics solutions are available in all regions and Azure Monitor for Containers is no different. This might have impacts if you want to use an existing workspace but Azure Monitor for Containers is not available in that region. And keep in mind if you're creating a new workspace that workspace names must be globally unique, so you'll need to account for any collisions in your custom provisioning.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is also RBAC to content with – you must be an Owner of the AKS cluster resources and you must also be a Log Analytics contributor to enable the solution. It's not necessary to have an assignment of the built-in Log Analytics contributor role if you have a higher permissioned role assignment such as Contributor or Owner to the Log Analytics resource.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finally, if you intend to scrape Prometheus metrics, you should be aware that they are not collected by default. You'll need to configure and deploy </a:t>
            </a:r>
            <a:r>
              <a:rPr lang="en-US" dirty="0" err="1"/>
              <a:t>ConfigMaps</a:t>
            </a:r>
            <a:r>
              <a:rPr lang="en-US" dirty="0"/>
              <a:t> and apply that configuration to your cluster. Microsoft provides a template </a:t>
            </a:r>
            <a:r>
              <a:rPr lang="en-US" dirty="0" err="1"/>
              <a:t>ConfigMap</a:t>
            </a:r>
            <a:r>
              <a:rPr lang="en-US" dirty="0"/>
              <a:t> </a:t>
            </a:r>
            <a:r>
              <a:rPr lang="en-US" dirty="0" err="1"/>
              <a:t>yaml</a:t>
            </a:r>
            <a:r>
              <a:rPr lang="en-US" dirty="0"/>
              <a:t> file that you can use to enable cluster-wide and node metric collection.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Monitor for containers (well, really Log Analytics) is a PaaS service that sits on the public internet and you should account for outbound internet access as well. If you're sensitive to log data traversing the internet, Azure has recently announced that Azure Monitor is gaining support for Private Link but you must apply for access to that feature.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294640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you can deploy Azure monitor for containers and verify it is deployed properly.</a:t>
            </a:r>
          </a:p>
          <a:p>
            <a:endParaRPr lang="en-US" dirty="0">
              <a:hlinkClick r:id="rId3"/>
            </a:endParaRPr>
          </a:p>
          <a:p>
            <a:r>
              <a:rPr lang="en-US" dirty="0">
                <a:hlinkClick r:id="rId3"/>
              </a:rPr>
              <a:t>https://github.com/opsgility/virtual-partner-bootcamp/blob/master/Azure%20Infrastructure/Day%204%20-%20AKS/Operationalizing%20Azure%20Kubernetes%20Service/Operationalizing%20Azure%20Kubernetes%20Service.md#demo-exploring-azure-monitor-for-containers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214121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identity.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69520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attending Operationalizing Azure Kubernetes Service. </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6/3/2020 9:53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160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 you know, AKS cluster requires an Azure Active Directory managed identity or service principal to interact with Azure APIs and other Azure services. The service principal is needed to dynamically create and manage resources such as the Azure Load Balancer or to interact with ACR to pull images. If you use managed identity, this will be created for you by AKS automatically. Clusters using service principals eventually reach a state in which the service principal must be renewed to keep the cluster working. Managing service principals adds complexity, which is why it's easier to use managed identities instead.</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deploying an AKS cluster with the “</a:t>
            </a:r>
            <a:r>
              <a:rPr lang="en-US" dirty="0" err="1"/>
              <a:t>az</a:t>
            </a:r>
            <a:r>
              <a:rPr lang="en-US" dirty="0"/>
              <a:t> </a:t>
            </a:r>
            <a:r>
              <a:rPr lang="en-US" dirty="0" err="1"/>
              <a:t>aks</a:t>
            </a:r>
            <a:r>
              <a:rPr lang="en-US" dirty="0"/>
              <a:t> create” command, you have the option to automatically generate a service principal or managed identity. If you use a service principal, you must either provide one or AKS creates one for you, but you must have rights to create both the principal and the cluster for this to work. If you are going to use service principals, I highly recommend you create one on your own and provide the service principal to the "</a:t>
            </a:r>
            <a:r>
              <a:rPr lang="en-US" dirty="0" err="1"/>
              <a:t>az</a:t>
            </a:r>
            <a:r>
              <a:rPr lang="en-US" dirty="0"/>
              <a:t> </a:t>
            </a:r>
            <a:r>
              <a:rPr lang="en-US" dirty="0" err="1"/>
              <a:t>aks</a:t>
            </a:r>
            <a:r>
              <a:rPr lang="en-US" dirty="0"/>
              <a:t> create" command when you create the cluster. There are a number of issues with cluster creation through the CLI, especially when it comes to AAD propagation of a service principal. When you rely on the AKS to automatically create a service principal through the CLI, you will have failures related to role propagation. It's much safer for you to create the principal ahead of time and make sure it is fully propagated before creating the cluster.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go down the path of managed identities, operational overhead is lower with their reduced complexity and the fact that AKS manages the lifecycle of the identities that come with managed identities.  In fact, when you use Mis, AKS creates multiple identities, with two by default: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System-assigned managed identity: The identity that the Kubernetes cloud provider uses to create Azure resources on behalf of the user. The life cycle of the system-assigned identity is tied to that of the cluster. This means the identity is deleted when the cluster is deleted.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User-assigned managed identity: The identity that's used for authorization in the cluster. For example, the user-assigned identity is used to authorize AKS to use Azure Container Registries (ACRs), or to authorize the </a:t>
            </a:r>
            <a:r>
              <a:rPr lang="en-US" dirty="0" err="1"/>
              <a:t>kubelet</a:t>
            </a:r>
            <a:r>
              <a:rPr lang="en-US" dirty="0"/>
              <a:t> to get metadata from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Add-ons such as HTTP application routing also authenticate using a managed identity. For each add-on in a cluster, a managed identity is created by AKS and lasts for the life of the add-on.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Delegated access may become more complicated with managed identities however. </a:t>
            </a:r>
            <a:r>
              <a:rPr lang="en-US" sz="882" b="0" i="0" kern="1200" dirty="0">
                <a:solidFill>
                  <a:schemeClr val="tx1"/>
                </a:solidFill>
                <a:effectLst/>
                <a:latin typeface="Segoe UI" panose="020B0502040204020203" pitchFamily="34" charset="0"/>
                <a:ea typeface="+mn-ea"/>
                <a:cs typeface="+mn-cs"/>
              </a:rPr>
              <a:t>For creating and using your own </a:t>
            </a:r>
            <a:r>
              <a:rPr lang="en-US" sz="882" b="0" i="0" kern="1200" dirty="0" err="1">
                <a:solidFill>
                  <a:schemeClr val="tx1"/>
                </a:solidFill>
                <a:effectLst/>
                <a:latin typeface="Segoe UI" panose="020B0502040204020203" pitchFamily="34" charset="0"/>
                <a:ea typeface="+mn-ea"/>
                <a:cs typeface="+mn-cs"/>
              </a:rPr>
              <a:t>VNet</a:t>
            </a:r>
            <a:r>
              <a:rPr lang="en-US" sz="882" b="0" i="0" kern="1200" dirty="0">
                <a:solidFill>
                  <a:schemeClr val="tx1"/>
                </a:solidFill>
                <a:effectLst/>
                <a:latin typeface="Segoe UI" panose="020B0502040204020203" pitchFamily="34" charset="0"/>
                <a:ea typeface="+mn-ea"/>
                <a:cs typeface="+mn-cs"/>
              </a:rPr>
              <a:t>, static IP address, or attached Azure disk where the resources are outside of the MC_* resource group, you need to use the </a:t>
            </a:r>
            <a:r>
              <a:rPr lang="en-US" sz="882" b="0" i="0" kern="1200" dirty="0" err="1">
                <a:solidFill>
                  <a:schemeClr val="tx1"/>
                </a:solidFill>
                <a:effectLst/>
                <a:latin typeface="Segoe UI" panose="020B0502040204020203" pitchFamily="34" charset="0"/>
                <a:ea typeface="+mn-ea"/>
                <a:cs typeface="+mn-cs"/>
              </a:rPr>
              <a:t>PrincipalID</a:t>
            </a:r>
            <a:r>
              <a:rPr lang="en-US" sz="882" b="0" i="0" kern="1200" dirty="0">
                <a:solidFill>
                  <a:schemeClr val="tx1"/>
                </a:solidFill>
                <a:effectLst/>
                <a:latin typeface="Segoe UI" panose="020B0502040204020203" pitchFamily="34" charset="0"/>
                <a:ea typeface="+mn-ea"/>
                <a:cs typeface="+mn-cs"/>
              </a:rPr>
              <a:t> of the cluster System Assigned Managed Identity to perform a role assignment.</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63995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SP lifecycle is largely handled with MIs for you, let's run through how to create and manage service principals manually.</a:t>
            </a:r>
          </a:p>
          <a:p>
            <a:endParaRPr lang="en-US" dirty="0"/>
          </a:p>
          <a:p>
            <a:r>
              <a:rPr lang="en-US" dirty="0"/>
              <a:t>Of course, if we wanted automatic registration of a service principal, a quick call to </a:t>
            </a:r>
            <a:r>
              <a:rPr lang="en-US" dirty="0" err="1"/>
              <a:t>az</a:t>
            </a:r>
            <a:r>
              <a:rPr lang="en-US" dirty="0"/>
              <a:t> </a:t>
            </a:r>
            <a:r>
              <a:rPr lang="en-US" dirty="0" err="1"/>
              <a:t>aks</a:t>
            </a:r>
            <a:r>
              <a:rPr lang="en-US" dirty="0"/>
              <a:t> create is all we need. When you do this, the details of the service principal are automatically stored in ~/.azure/</a:t>
            </a:r>
            <a:r>
              <a:rPr lang="en-US" dirty="0" err="1"/>
              <a:t>aksServicePrincipal.json</a:t>
            </a:r>
            <a:r>
              <a:rPr lang="en-US" dirty="0"/>
              <a:t> and I've provided some example output here. I'd recommend installing something like </a:t>
            </a:r>
            <a:r>
              <a:rPr lang="en-US" dirty="0" err="1"/>
              <a:t>jq</a:t>
            </a:r>
            <a:r>
              <a:rPr lang="en-US" dirty="0"/>
              <a:t> just to make it a little easier to work with JSON in your shell scripts and you'll see examples of me using it in just a bit.</a:t>
            </a:r>
          </a:p>
          <a:p>
            <a:endParaRPr lang="en-US" dirty="0"/>
          </a:p>
          <a:p>
            <a:r>
              <a:rPr lang="en-US" dirty="0"/>
              <a:t>Remember, there are definitely some timing issues with AKS creation through the CLI in this manner where you are relying on the cluster create command to correctly create your service principal and ensure it is propagated through AAD, which can take up to 4 minutes.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5267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what I like to do is create the service principal manually and either wait (with something like a sleep for 4 minutes) or loop and see if the principal is ready. But of course, when we create things manually, we run into another issue. If you just call </a:t>
            </a:r>
            <a:r>
              <a:rPr lang="en-US" dirty="0" err="1"/>
              <a:t>az</a:t>
            </a:r>
            <a:r>
              <a:rPr lang="en-US" dirty="0"/>
              <a:t> ad </a:t>
            </a:r>
            <a:r>
              <a:rPr lang="en-US" dirty="0" err="1"/>
              <a:t>sp</a:t>
            </a:r>
            <a:r>
              <a:rPr lang="en-US" dirty="0"/>
              <a:t> create, you're going to get some passwords back with characters that are invalid when submitted to through the CLI to the REST APIs for AKS such as single quotes. Since we can't set the password and have to rely on what's auto-generated by the call </a:t>
            </a:r>
            <a:r>
              <a:rPr lang="en-US" dirty="0" err="1"/>
              <a:t>az</a:t>
            </a:r>
            <a:r>
              <a:rPr lang="en-US" dirty="0"/>
              <a:t> ad </a:t>
            </a:r>
            <a:r>
              <a:rPr lang="en-US" dirty="0" err="1"/>
              <a:t>sp</a:t>
            </a:r>
            <a:r>
              <a:rPr lang="en-US" dirty="0"/>
              <a:t> create, one of the easiest things to do is create a quick loop and check for the presence of any unwanted characters. If they are there, we'll just run the create command again. Even though we're running the create command again, the API plane is smart enough to recognize that an existing principal is in place and just runs a PATCH instead of a PUT for a new resource.</a:t>
            </a:r>
          </a:p>
          <a:p>
            <a:endParaRPr lang="en-US" dirty="0"/>
          </a:p>
          <a:p>
            <a:r>
              <a:rPr lang="en-US" dirty="0"/>
              <a:t>Once we have a valid secret, we can proceed to creating our cluster passing in the service-principal and client-secret arguments to </a:t>
            </a:r>
            <a:r>
              <a:rPr lang="en-US" dirty="0" err="1"/>
              <a:t>az</a:t>
            </a:r>
            <a:r>
              <a:rPr lang="en-US" dirty="0"/>
              <a:t> </a:t>
            </a:r>
            <a:r>
              <a:rPr lang="en-US" dirty="0" err="1"/>
              <a:t>aks</a:t>
            </a:r>
            <a:r>
              <a:rPr lang="en-US" dirty="0"/>
              <a:t> create.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8907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cluster has been created and its been running for a while, you will almost certainly have to update the credentials. Note that there is no automation in Azure to inform you that the credential for a service principal is going to expire or even where that principal is in use – you must account for that in your operations. There are a few ways to approach this and you might want to do something as simple as running a runbook in Azure Automation which queries for expiring client secrets and sends an email or potentially updates them automatically.</a:t>
            </a:r>
          </a:p>
          <a:p>
            <a:endParaRPr lang="en-US" dirty="0"/>
          </a:p>
          <a:p>
            <a:r>
              <a:rPr lang="en-US" dirty="0"/>
              <a:t>In the commands here, you can see how easy it is to reset the credentials for a service principal and update the cluster when the time comes. You need to retrieve the existing principal, and then perform a credential reset using </a:t>
            </a:r>
            <a:r>
              <a:rPr lang="en-US" dirty="0" err="1"/>
              <a:t>az</a:t>
            </a:r>
            <a:r>
              <a:rPr lang="en-US" dirty="0"/>
              <a:t> ad </a:t>
            </a:r>
            <a:r>
              <a:rPr lang="en-US" dirty="0" err="1"/>
              <a:t>sp</a:t>
            </a:r>
            <a:r>
              <a:rPr lang="en-US" dirty="0"/>
              <a:t> credential reset. Once you have the new credentials, you then need to run </a:t>
            </a:r>
            <a:r>
              <a:rPr lang="en-US" dirty="0" err="1"/>
              <a:t>az</a:t>
            </a:r>
            <a:r>
              <a:rPr lang="en-US" dirty="0"/>
              <a:t> </a:t>
            </a:r>
            <a:r>
              <a:rPr lang="en-US" dirty="0" err="1"/>
              <a:t>aks</a:t>
            </a:r>
            <a:r>
              <a:rPr lang="en-US" dirty="0"/>
              <a:t> update-credentials and use the reset-service-principal argument along with the new client secret.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29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it in action.</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https://github.com/opsgility/virtual-partner-bootcamp/blob/master/Azure%20Infrastructure/Day%204%20-%20AKS/Operationalizing%20Azure%20Kubernetes%20Service/Operationalizing%20Azure%20Kubernetes%20Service.md#demo-managing-cluster-identity-lifecycle</a:t>
            </a:r>
            <a:endParaRPr lang="en-US" dirty="0">
              <a:latin typeface="Lucida Console" panose="020B0609040504020204" pitchFamily="49"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9:53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5493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doesn't stop with the identity used by the cluster to interact with other Azure services but continues to how operators and developers will </a:t>
            </a:r>
            <a:r>
              <a:rPr lang="en-US" dirty="0" err="1"/>
              <a:t>ineract</a:t>
            </a:r>
            <a:r>
              <a:rPr lang="en-US" dirty="0"/>
              <a:t> with the cluster and workloads deployed on top of it. As we all know, </a:t>
            </a:r>
            <a:r>
              <a:rPr lang="en-US" sz="882" b="0" i="0" kern="1200" dirty="0">
                <a:solidFill>
                  <a:schemeClr val="tx1"/>
                </a:solidFill>
                <a:effectLst/>
                <a:latin typeface="Segoe UI" panose="020B0502040204020203" pitchFamily="34" charset="0"/>
                <a:ea typeface="+mn-ea"/>
                <a:cs typeface="+mn-cs"/>
              </a:rPr>
              <a:t>all Kubernetes clusters have two categories of users: service accounts managed by Kubernetes, and normal users. Normal users are assumed to be managed by an outside, independent service. An admin distributing private keys, a user store like Azure Active Directory, even a file with a list of usernames and passwords. In this regard, Kubernetes does not have objects which represent normal user accounts. In contrast, service accounts are users managed by the Kubernetes API. They are bound to specific namespaces and created automatically by the API server or manually through API calls.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Consider that we can improve the overall security posture of our cluster by integrating with Azure Active Directory for the management of users in the cluster. With Azure AD-integrated AKS clusters, you can grant users or groups in Azure AD access to Kubernetes resources within a namespace or across the cluster. To obtain a kubectl configuration context, a user just runs the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get-credentials command. Then, when a user then interacts with the AKS cluster with kubectl, they are prompted to sign in with their Azure AD credentials. This approach provides a single source for user account management and password credentials and the user can only access the resources as defined by the cluster administrator.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Just like with Managed Identities vs Service Principals, Azure AD can only be enabled when you create a new, RBAC-enabled cluster. You can't enable Azure AD on an existing AKS cluster.</a:t>
            </a: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9:53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5410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4173739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527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azure/aks/supported-kubernetes-version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hyperlink" Target="https://docs.microsoft.com/azure/aks/aks-migration" TargetMode="External"/><Relationship Id="rId4" Type="http://schemas.openxmlformats.org/officeDocument/2006/relationships/image" Target="../media/image4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2.svg"/></Relationships>
</file>

<file path=ppt/slides/_rels/slide2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46.svg"/><Relationship Id="rId4" Type="http://schemas.openxmlformats.org/officeDocument/2006/relationships/image" Target="../media/image16.sv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svg"/><Relationship Id="rId26" Type="http://schemas.openxmlformats.org/officeDocument/2006/relationships/image" Target="../media/image70.svg"/><Relationship Id="rId3" Type="http://schemas.openxmlformats.org/officeDocument/2006/relationships/image" Target="../media/image47.png"/><Relationship Id="rId21" Type="http://schemas.openxmlformats.org/officeDocument/2006/relationships/image" Target="../media/image65.png"/><Relationship Id="rId34" Type="http://schemas.openxmlformats.org/officeDocument/2006/relationships/image" Target="../media/image78.sv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2" Type="http://schemas.openxmlformats.org/officeDocument/2006/relationships/notesSlide" Target="../notesSlides/notesSlide27.xml"/><Relationship Id="rId16" Type="http://schemas.openxmlformats.org/officeDocument/2006/relationships/image" Target="../media/image60.svg"/><Relationship Id="rId20" Type="http://schemas.openxmlformats.org/officeDocument/2006/relationships/image" Target="../media/image64.svg"/><Relationship Id="rId29"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50.svg"/><Relationship Id="rId11" Type="http://schemas.openxmlformats.org/officeDocument/2006/relationships/image" Target="../media/image55.png"/><Relationship Id="rId24" Type="http://schemas.openxmlformats.org/officeDocument/2006/relationships/image" Target="../media/image68.svg"/><Relationship Id="rId32" Type="http://schemas.openxmlformats.org/officeDocument/2006/relationships/image" Target="../media/image76.sv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svg"/><Relationship Id="rId10" Type="http://schemas.openxmlformats.org/officeDocument/2006/relationships/image" Target="../media/image54.sv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 Id="rId22" Type="http://schemas.openxmlformats.org/officeDocument/2006/relationships/image" Target="../media/image66.svg"/><Relationship Id="rId27" Type="http://schemas.openxmlformats.org/officeDocument/2006/relationships/image" Target="../media/image71.png"/><Relationship Id="rId30" Type="http://schemas.openxmlformats.org/officeDocument/2006/relationships/image" Target="../media/image74.svg"/><Relationship Id="rId35" Type="http://schemas.openxmlformats.org/officeDocument/2006/relationships/image" Target="../media/image79.jpeg"/><Relationship Id="rId8" Type="http://schemas.openxmlformats.org/officeDocument/2006/relationships/image" Target="../media/image52.svg"/></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azure/azure-monitor/insights/container-insights-region-mapping"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github.com/microsoft/OMS-docker/blob/ci_feature_prod/Kubernetes/container-azm-ms-agentconfig.ya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ure/AKS/issues/61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16.svg"/><Relationship Id="rId9" Type="http://schemas.openxmlformats.org/officeDocument/2006/relationships/image" Target="../media/image37.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Operationalizing Azure Kubernetes Service</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132959-BDB4-425B-83F1-220294D9ADBE}"/>
              </a:ext>
            </a:extLst>
          </p:cNvPr>
          <p:cNvSpPr>
            <a:spLocks noGrp="1"/>
          </p:cNvSpPr>
          <p:nvPr>
            <p:ph type="title"/>
          </p:nvPr>
        </p:nvSpPr>
        <p:spPr/>
        <p:txBody>
          <a:bodyPr/>
          <a:lstStyle/>
          <a:p>
            <a:r>
              <a:rPr lang="en-US" dirty="0"/>
              <a:t>Create Azure AD server component</a:t>
            </a:r>
          </a:p>
        </p:txBody>
      </p:sp>
      <p:sp>
        <p:nvSpPr>
          <p:cNvPr id="6" name="Text Placeholder 5">
            <a:extLst>
              <a:ext uri="{FF2B5EF4-FFF2-40B4-BE49-F238E27FC236}">
                <a16:creationId xmlns:a16="http://schemas.microsoft.com/office/drawing/2014/main" id="{2CCE4F34-DE15-43FC-9242-A6D2001A49B1}"/>
              </a:ext>
            </a:extLst>
          </p:cNvPr>
          <p:cNvSpPr>
            <a:spLocks noGrp="1"/>
          </p:cNvSpPr>
          <p:nvPr>
            <p:ph type="body" sz="quarter" idx="10"/>
          </p:nvPr>
        </p:nvSpPr>
        <p:spPr/>
        <p:txBody>
          <a:bodyPr>
            <a:normAutofit fontScale="32500" lnSpcReduction="20000"/>
          </a:bodyPr>
          <a:lstStyle/>
          <a:p>
            <a:r>
              <a:rPr lang="en-US" dirty="0" err="1"/>
              <a:t>aksname</a:t>
            </a:r>
            <a:r>
              <a:rPr lang="en-US" dirty="0"/>
              <a:t>="</a:t>
            </a:r>
            <a:r>
              <a:rPr lang="en-US" dirty="0" err="1"/>
              <a:t>aksADCluster</a:t>
            </a:r>
            <a:r>
              <a:rPr lang="en-US" dirty="0"/>
              <a:t>"</a:t>
            </a:r>
          </a:p>
          <a:p>
            <a:endParaRPr lang="en-US" dirty="0"/>
          </a:p>
          <a:p>
            <a:r>
              <a:rPr lang="en-US" dirty="0"/>
              <a:t># Create the Azure AD application</a:t>
            </a:r>
          </a:p>
          <a:p>
            <a:r>
              <a:rPr lang="en-US" dirty="0" err="1"/>
              <a:t>serverAppId</a:t>
            </a:r>
            <a:r>
              <a:rPr lang="en-US" dirty="0"/>
              <a:t>=$(</a:t>
            </a:r>
            <a:r>
              <a:rPr lang="en-US" dirty="0" err="1"/>
              <a:t>az</a:t>
            </a:r>
            <a:r>
              <a:rPr lang="en-US" dirty="0"/>
              <a:t> ad app create \</a:t>
            </a:r>
          </a:p>
          <a:p>
            <a:r>
              <a:rPr lang="en-US" dirty="0"/>
              <a:t>    --display-name "${</a:t>
            </a:r>
            <a:r>
              <a:rPr lang="en-US" dirty="0" err="1"/>
              <a:t>aksname</a:t>
            </a:r>
            <a:r>
              <a:rPr lang="en-US" dirty="0"/>
              <a:t>}Server" \</a:t>
            </a:r>
          </a:p>
          <a:p>
            <a:r>
              <a:rPr lang="en-US" dirty="0"/>
              <a:t>    --identifier-</a:t>
            </a:r>
            <a:r>
              <a:rPr lang="en-US" dirty="0" err="1"/>
              <a:t>uris</a:t>
            </a:r>
            <a:r>
              <a:rPr lang="en-US" dirty="0"/>
              <a:t> "https://${</a:t>
            </a:r>
            <a:r>
              <a:rPr lang="en-US" dirty="0" err="1"/>
              <a:t>aksname</a:t>
            </a:r>
            <a:r>
              <a:rPr lang="en-US" dirty="0"/>
              <a:t>}Server" \</a:t>
            </a:r>
          </a:p>
          <a:p>
            <a:r>
              <a:rPr lang="en-US" dirty="0"/>
              <a:t>    --query </a:t>
            </a:r>
            <a:r>
              <a:rPr lang="en-US" dirty="0" err="1"/>
              <a:t>appId</a:t>
            </a:r>
            <a:r>
              <a:rPr lang="en-US" dirty="0"/>
              <a:t> -o </a:t>
            </a:r>
            <a:r>
              <a:rPr lang="en-US" dirty="0" err="1"/>
              <a:t>tsv</a:t>
            </a:r>
            <a:r>
              <a:rPr lang="en-US" dirty="0"/>
              <a:t>)</a:t>
            </a:r>
          </a:p>
          <a:p>
            <a:endParaRPr lang="en-US" dirty="0"/>
          </a:p>
          <a:p>
            <a:r>
              <a:rPr lang="en-US" dirty="0"/>
              <a:t># Update the application group membership claims</a:t>
            </a:r>
          </a:p>
          <a:p>
            <a:r>
              <a:rPr lang="en-US" dirty="0" err="1"/>
              <a:t>az</a:t>
            </a:r>
            <a:r>
              <a:rPr lang="en-US" dirty="0"/>
              <a:t> ad app update --id $</a:t>
            </a:r>
            <a:r>
              <a:rPr lang="en-US" dirty="0" err="1"/>
              <a:t>serverAppId</a:t>
            </a:r>
            <a:r>
              <a:rPr lang="en-US" dirty="0"/>
              <a:t> \</a:t>
            </a:r>
          </a:p>
          <a:p>
            <a:r>
              <a:rPr lang="en-US" dirty="0"/>
              <a:t>    --set </a:t>
            </a:r>
            <a:r>
              <a:rPr lang="en-US" dirty="0" err="1"/>
              <a:t>groupMembershipClaims</a:t>
            </a:r>
            <a:r>
              <a:rPr lang="en-US" dirty="0"/>
              <a:t>=All</a:t>
            </a:r>
          </a:p>
          <a:p>
            <a:endParaRPr lang="en-US" dirty="0"/>
          </a:p>
          <a:p>
            <a:r>
              <a:rPr lang="en-US" dirty="0"/>
              <a:t># Create a service principal for the Azure AD application</a:t>
            </a:r>
          </a:p>
          <a:p>
            <a:r>
              <a:rPr lang="en-US" dirty="0" err="1"/>
              <a:t>az</a:t>
            </a:r>
            <a:r>
              <a:rPr lang="en-US" dirty="0"/>
              <a:t> ad </a:t>
            </a:r>
            <a:r>
              <a:rPr lang="en-US" dirty="0" err="1"/>
              <a:t>sp</a:t>
            </a:r>
            <a:r>
              <a:rPr lang="en-US" dirty="0"/>
              <a:t> create --id $</a:t>
            </a:r>
            <a:r>
              <a:rPr lang="en-US" dirty="0" err="1"/>
              <a:t>serverAppId</a:t>
            </a:r>
            <a:endParaRPr lang="en-US" dirty="0"/>
          </a:p>
          <a:p>
            <a:endParaRPr lang="en-US" dirty="0"/>
          </a:p>
          <a:p>
            <a:r>
              <a:rPr lang="en-US" dirty="0"/>
              <a:t># Get the service principal secret</a:t>
            </a:r>
          </a:p>
          <a:p>
            <a:r>
              <a:rPr lang="en-US" dirty="0" err="1"/>
              <a:t>serverAppSecret</a:t>
            </a:r>
            <a:r>
              <a:rPr lang="en-US" dirty="0"/>
              <a:t>=$(</a:t>
            </a:r>
            <a:r>
              <a:rPr lang="en-US" dirty="0" err="1"/>
              <a:t>az</a:t>
            </a:r>
            <a:r>
              <a:rPr lang="en-US" dirty="0"/>
              <a:t> ad </a:t>
            </a:r>
            <a:r>
              <a:rPr lang="en-US" dirty="0" err="1"/>
              <a:t>sp</a:t>
            </a:r>
            <a:r>
              <a:rPr lang="en-US" dirty="0"/>
              <a:t> credential reset \</a:t>
            </a:r>
          </a:p>
          <a:p>
            <a:r>
              <a:rPr lang="en-US" dirty="0"/>
              <a:t>    --name $</a:t>
            </a:r>
            <a:r>
              <a:rPr lang="en-US" dirty="0" err="1"/>
              <a:t>serverAppId</a:t>
            </a:r>
            <a:r>
              <a:rPr lang="en-US" dirty="0"/>
              <a:t> \</a:t>
            </a:r>
          </a:p>
          <a:p>
            <a:r>
              <a:rPr lang="en-US" dirty="0"/>
              <a:t>    --credential-description "</a:t>
            </a:r>
            <a:r>
              <a:rPr lang="en-US" dirty="0" err="1"/>
              <a:t>AKSPassword</a:t>
            </a:r>
            <a:r>
              <a:rPr lang="en-US" dirty="0"/>
              <a:t>" \</a:t>
            </a:r>
          </a:p>
          <a:p>
            <a:r>
              <a:rPr lang="en-US" dirty="0"/>
              <a:t>    --query password -o </a:t>
            </a:r>
            <a:r>
              <a:rPr lang="en-US" dirty="0" err="1"/>
              <a:t>tsv</a:t>
            </a:r>
            <a:r>
              <a:rPr lang="en-US" dirty="0"/>
              <a:t>)</a:t>
            </a:r>
          </a:p>
          <a:p>
            <a:endParaRPr lang="en-US" dirty="0"/>
          </a:p>
          <a:p>
            <a:r>
              <a:rPr lang="en-US" dirty="0"/>
              <a:t># Assign permissions Read directory data and Sign in and read user profile to app</a:t>
            </a:r>
          </a:p>
          <a:p>
            <a:r>
              <a:rPr lang="it-IT" dirty="0"/>
              <a:t>az ad app permission add \</a:t>
            </a:r>
          </a:p>
          <a:p>
            <a:r>
              <a:rPr lang="it-IT" dirty="0"/>
              <a:t>    --id $</a:t>
            </a:r>
            <a:r>
              <a:rPr lang="en-US" dirty="0" err="1"/>
              <a:t>serverAppId</a:t>
            </a:r>
            <a:r>
              <a:rPr lang="it-IT" dirty="0"/>
              <a:t> \</a:t>
            </a:r>
          </a:p>
          <a:p>
            <a:r>
              <a:rPr lang="it-IT" dirty="0"/>
              <a:t>    --api 00000003-0000-0000-c000-000000000000 \</a:t>
            </a:r>
          </a:p>
          <a:p>
            <a:r>
              <a:rPr lang="it-IT" dirty="0"/>
              <a:t>    --api-permissions e1fe6dd8-ba31-4d61-89e7-88639da4683d=Scope 06da0dbc-49e2-44d2-8312-53f166ab848a=Scope 7ab1d382-f21e-4acd-a863-ba3e13f7da61=Role</a:t>
            </a:r>
          </a:p>
          <a:p>
            <a:endParaRPr lang="it-IT" dirty="0"/>
          </a:p>
          <a:p>
            <a:r>
              <a:rPr lang="it-IT" dirty="0"/>
              <a:t># Grant permissions to app</a:t>
            </a:r>
          </a:p>
          <a:p>
            <a:r>
              <a:rPr lang="en-US" dirty="0" err="1"/>
              <a:t>az</a:t>
            </a:r>
            <a:r>
              <a:rPr lang="en-US" dirty="0"/>
              <a:t> ad app permission grant --id $</a:t>
            </a:r>
            <a:r>
              <a:rPr lang="en-US" dirty="0" err="1"/>
              <a:t>serverAppId</a:t>
            </a:r>
            <a:r>
              <a:rPr lang="en-US" dirty="0"/>
              <a:t> \</a:t>
            </a:r>
          </a:p>
          <a:p>
            <a:r>
              <a:rPr lang="en-US" dirty="0"/>
              <a:t>    --</a:t>
            </a:r>
            <a:r>
              <a:rPr lang="en-US" dirty="0" err="1"/>
              <a:t>api</a:t>
            </a:r>
            <a:r>
              <a:rPr lang="en-US" dirty="0"/>
              <a:t> 00000003-0000-0000-c000-000000000000</a:t>
            </a:r>
          </a:p>
          <a:p>
            <a:r>
              <a:rPr lang="en-US" dirty="0" err="1"/>
              <a:t>az</a:t>
            </a:r>
            <a:r>
              <a:rPr lang="en-US" dirty="0"/>
              <a:t> ad app permission admin-consent --id $</a:t>
            </a:r>
            <a:r>
              <a:rPr lang="en-US" dirty="0" err="1"/>
              <a:t>serverAppId</a:t>
            </a:r>
            <a:endParaRPr lang="en-US" dirty="0"/>
          </a:p>
        </p:txBody>
      </p:sp>
    </p:spTree>
    <p:extLst>
      <p:ext uri="{BB962C8B-B14F-4D97-AF65-F5344CB8AC3E}">
        <p14:creationId xmlns:p14="http://schemas.microsoft.com/office/powerpoint/2010/main" val="11108605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DC9D-5EDC-4F2A-9552-A805CF2F9E6B}"/>
              </a:ext>
            </a:extLst>
          </p:cNvPr>
          <p:cNvSpPr>
            <a:spLocks noGrp="1"/>
          </p:cNvSpPr>
          <p:nvPr>
            <p:ph type="title"/>
          </p:nvPr>
        </p:nvSpPr>
        <p:spPr/>
        <p:txBody>
          <a:bodyPr/>
          <a:lstStyle/>
          <a:p>
            <a:r>
              <a:rPr lang="en-US" dirty="0"/>
              <a:t>Create Azure AD client component</a:t>
            </a:r>
          </a:p>
        </p:txBody>
      </p:sp>
      <p:sp>
        <p:nvSpPr>
          <p:cNvPr id="3" name="Text Placeholder 2">
            <a:extLst>
              <a:ext uri="{FF2B5EF4-FFF2-40B4-BE49-F238E27FC236}">
                <a16:creationId xmlns:a16="http://schemas.microsoft.com/office/drawing/2014/main" id="{4CB78028-E18F-4C86-ABC4-673F30200451}"/>
              </a:ext>
            </a:extLst>
          </p:cNvPr>
          <p:cNvSpPr>
            <a:spLocks noGrp="1"/>
          </p:cNvSpPr>
          <p:nvPr>
            <p:ph type="body" sz="quarter" idx="10"/>
          </p:nvPr>
        </p:nvSpPr>
        <p:spPr/>
        <p:txBody>
          <a:bodyPr>
            <a:normAutofit fontScale="62500" lnSpcReduction="20000"/>
          </a:bodyPr>
          <a:lstStyle/>
          <a:p>
            <a:r>
              <a:rPr lang="en-US" dirty="0" err="1"/>
              <a:t>clientAppId</a:t>
            </a:r>
            <a:r>
              <a:rPr lang="en-US" dirty="0"/>
              <a:t>=$(</a:t>
            </a:r>
            <a:r>
              <a:rPr lang="en-US" dirty="0" err="1"/>
              <a:t>az</a:t>
            </a:r>
            <a:r>
              <a:rPr lang="en-US" dirty="0"/>
              <a:t> ad app create \</a:t>
            </a:r>
          </a:p>
          <a:p>
            <a:r>
              <a:rPr lang="en-US" dirty="0"/>
              <a:t>    --display-name "${</a:t>
            </a:r>
            <a:r>
              <a:rPr lang="en-US" dirty="0" err="1"/>
              <a:t>aksname</a:t>
            </a:r>
            <a:r>
              <a:rPr lang="en-US" dirty="0"/>
              <a:t>}Client" \</a:t>
            </a:r>
          </a:p>
          <a:p>
            <a:r>
              <a:rPr lang="en-US" dirty="0"/>
              <a:t>    --native-app \</a:t>
            </a:r>
          </a:p>
          <a:p>
            <a:r>
              <a:rPr lang="en-US" dirty="0"/>
              <a:t>    --reply-</a:t>
            </a:r>
            <a:r>
              <a:rPr lang="en-US" dirty="0" err="1"/>
              <a:t>urls</a:t>
            </a:r>
            <a:r>
              <a:rPr lang="en-US" dirty="0"/>
              <a:t> "https://${</a:t>
            </a:r>
            <a:r>
              <a:rPr lang="en-US" dirty="0" err="1"/>
              <a:t>aksname</a:t>
            </a:r>
            <a:r>
              <a:rPr lang="en-US" dirty="0"/>
              <a:t>}Client" \</a:t>
            </a:r>
          </a:p>
          <a:p>
            <a:r>
              <a:rPr lang="en-US" dirty="0"/>
              <a:t>    --query </a:t>
            </a:r>
            <a:r>
              <a:rPr lang="en-US" dirty="0" err="1"/>
              <a:t>appId</a:t>
            </a:r>
            <a:r>
              <a:rPr lang="en-US" dirty="0"/>
              <a:t> -o </a:t>
            </a:r>
            <a:r>
              <a:rPr lang="en-US" dirty="0" err="1"/>
              <a:t>tsv</a:t>
            </a:r>
            <a:r>
              <a:rPr lang="en-US" dirty="0"/>
              <a:t>)</a:t>
            </a:r>
          </a:p>
          <a:p>
            <a:endParaRPr lang="en-US" dirty="0"/>
          </a:p>
          <a:p>
            <a:r>
              <a:rPr lang="en-US" dirty="0"/>
              <a:t># Create </a:t>
            </a:r>
            <a:r>
              <a:rPr lang="en-US" dirty="0" err="1"/>
              <a:t>sp</a:t>
            </a:r>
            <a:endParaRPr lang="en-US" dirty="0"/>
          </a:p>
          <a:p>
            <a:r>
              <a:rPr lang="en-US" dirty="0" err="1"/>
              <a:t>az</a:t>
            </a:r>
            <a:r>
              <a:rPr lang="en-US" dirty="0"/>
              <a:t> ad </a:t>
            </a:r>
            <a:r>
              <a:rPr lang="en-US" dirty="0" err="1"/>
              <a:t>sp</a:t>
            </a:r>
            <a:r>
              <a:rPr lang="en-US" dirty="0"/>
              <a:t> create --id $</a:t>
            </a:r>
            <a:r>
              <a:rPr lang="en-US" dirty="0" err="1"/>
              <a:t>clientAppId</a:t>
            </a:r>
            <a:endParaRPr lang="en-US" dirty="0"/>
          </a:p>
          <a:p>
            <a:endParaRPr lang="en-US" dirty="0"/>
          </a:p>
          <a:p>
            <a:r>
              <a:rPr lang="en-US" dirty="0"/>
              <a:t># Get the oAuth2 id for the app</a:t>
            </a:r>
          </a:p>
          <a:p>
            <a:r>
              <a:rPr lang="en-US" dirty="0" err="1"/>
              <a:t>oAuthPermissionId</a:t>
            </a:r>
            <a:r>
              <a:rPr lang="en-US" dirty="0"/>
              <a:t>=$(</a:t>
            </a:r>
            <a:r>
              <a:rPr lang="en-US" dirty="0" err="1"/>
              <a:t>az</a:t>
            </a:r>
            <a:r>
              <a:rPr lang="en-US" dirty="0"/>
              <a:t> ad app show --id $</a:t>
            </a:r>
            <a:r>
              <a:rPr lang="en-US" dirty="0" err="1"/>
              <a:t>serverAppId</a:t>
            </a:r>
            <a:r>
              <a:rPr lang="en-US" dirty="0"/>
              <a:t> \</a:t>
            </a:r>
          </a:p>
          <a:p>
            <a:r>
              <a:rPr lang="en-US" dirty="0"/>
              <a:t>    --query "oauth2Permissions[0].id" -o </a:t>
            </a:r>
            <a:r>
              <a:rPr lang="en-US" dirty="0" err="1"/>
              <a:t>tsv</a:t>
            </a:r>
            <a:r>
              <a:rPr lang="en-US" dirty="0"/>
              <a:t>)</a:t>
            </a:r>
          </a:p>
          <a:p>
            <a:endParaRPr lang="en-US" dirty="0"/>
          </a:p>
          <a:p>
            <a:r>
              <a:rPr lang="en-US" dirty="0"/>
              <a:t># Add permissions for apps to oAuth2 flow</a:t>
            </a:r>
          </a:p>
          <a:p>
            <a:r>
              <a:rPr lang="en-US" dirty="0" err="1"/>
              <a:t>az</a:t>
            </a:r>
            <a:r>
              <a:rPr lang="en-US" dirty="0"/>
              <a:t> ad app permission add --id $</a:t>
            </a:r>
            <a:r>
              <a:rPr lang="en-US" dirty="0" err="1"/>
              <a:t>clientAppId</a:t>
            </a:r>
            <a:r>
              <a:rPr lang="en-US" dirty="0"/>
              <a:t> --</a:t>
            </a:r>
            <a:r>
              <a:rPr lang="en-US" dirty="0" err="1"/>
              <a:t>api</a:t>
            </a:r>
            <a:r>
              <a:rPr lang="en-US" dirty="0"/>
              <a:t> $</a:t>
            </a:r>
            <a:r>
              <a:rPr lang="en-US" dirty="0" err="1"/>
              <a:t>serverAppId</a:t>
            </a:r>
            <a:r>
              <a:rPr lang="en-US" dirty="0"/>
              <a:t> \</a:t>
            </a:r>
          </a:p>
          <a:p>
            <a:r>
              <a:rPr lang="en-US" dirty="0"/>
              <a:t>    --</a:t>
            </a:r>
            <a:r>
              <a:rPr lang="en-US" dirty="0" err="1"/>
              <a:t>api</a:t>
            </a:r>
            <a:r>
              <a:rPr lang="en-US" dirty="0"/>
              <a:t>-permissions ${</a:t>
            </a:r>
            <a:r>
              <a:rPr lang="en-US" dirty="0" err="1"/>
              <a:t>oAuthPermissionId</a:t>
            </a:r>
            <a:r>
              <a:rPr lang="en-US" dirty="0"/>
              <a:t>}=Scope</a:t>
            </a:r>
          </a:p>
          <a:p>
            <a:r>
              <a:rPr lang="en-US" dirty="0" err="1"/>
              <a:t>az</a:t>
            </a:r>
            <a:r>
              <a:rPr lang="en-US" dirty="0"/>
              <a:t> ad app permission grant --id $</a:t>
            </a:r>
            <a:r>
              <a:rPr lang="en-US" dirty="0" err="1"/>
              <a:t>clientAppId</a:t>
            </a:r>
            <a:r>
              <a:rPr lang="en-US" dirty="0"/>
              <a:t> --</a:t>
            </a:r>
            <a:r>
              <a:rPr lang="en-US" dirty="0" err="1"/>
              <a:t>api</a:t>
            </a:r>
            <a:r>
              <a:rPr lang="en-US" dirty="0"/>
              <a:t> $</a:t>
            </a:r>
            <a:r>
              <a:rPr lang="en-US" dirty="0" err="1"/>
              <a:t>serverAppId</a:t>
            </a:r>
            <a:endParaRPr lang="en-US" dirty="0"/>
          </a:p>
          <a:p>
            <a:endParaRPr lang="en-US" dirty="0"/>
          </a:p>
        </p:txBody>
      </p:sp>
    </p:spTree>
    <p:extLst>
      <p:ext uri="{BB962C8B-B14F-4D97-AF65-F5344CB8AC3E}">
        <p14:creationId xmlns:p14="http://schemas.microsoft.com/office/powerpoint/2010/main" val="33364030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AF19-19DD-4931-AB79-1F65191BFD07}"/>
              </a:ext>
            </a:extLst>
          </p:cNvPr>
          <p:cNvSpPr>
            <a:spLocks noGrp="1"/>
          </p:cNvSpPr>
          <p:nvPr>
            <p:ph type="title"/>
          </p:nvPr>
        </p:nvSpPr>
        <p:spPr/>
        <p:txBody>
          <a:bodyPr/>
          <a:lstStyle/>
          <a:p>
            <a:r>
              <a:rPr lang="en-US" dirty="0"/>
              <a:t>Create cluster</a:t>
            </a:r>
          </a:p>
        </p:txBody>
      </p:sp>
      <p:sp>
        <p:nvSpPr>
          <p:cNvPr id="3" name="Text Placeholder 2">
            <a:extLst>
              <a:ext uri="{FF2B5EF4-FFF2-40B4-BE49-F238E27FC236}">
                <a16:creationId xmlns:a16="http://schemas.microsoft.com/office/drawing/2014/main" id="{9C797EBF-BFFC-4CBA-8F9D-1D1A45AF16DB}"/>
              </a:ext>
            </a:extLst>
          </p:cNvPr>
          <p:cNvSpPr>
            <a:spLocks noGrp="1"/>
          </p:cNvSpPr>
          <p:nvPr>
            <p:ph type="body" sz="quarter" idx="10"/>
          </p:nvPr>
        </p:nvSpPr>
        <p:spPr/>
        <p:txBody>
          <a:bodyPr>
            <a:normAutofit fontScale="85000" lnSpcReduction="20000"/>
          </a:bodyPr>
          <a:lstStyle/>
          <a:p>
            <a:r>
              <a:rPr lang="en-US" dirty="0" err="1"/>
              <a:t>az</a:t>
            </a:r>
            <a:r>
              <a:rPr lang="en-US" dirty="0"/>
              <a:t> group create --name </a:t>
            </a:r>
            <a:r>
              <a:rPr lang="en-US" dirty="0" err="1"/>
              <a:t>clusterRG</a:t>
            </a:r>
            <a:r>
              <a:rPr lang="en-US" dirty="0"/>
              <a:t> --location </a:t>
            </a:r>
            <a:r>
              <a:rPr lang="en-US" dirty="0" err="1"/>
              <a:t>westus</a:t>
            </a:r>
            <a:endParaRPr lang="en-US" dirty="0"/>
          </a:p>
          <a:p>
            <a:endParaRPr lang="en-US" dirty="0"/>
          </a:p>
          <a:p>
            <a:r>
              <a:rPr lang="en-US" dirty="0" err="1"/>
              <a:t>tenantId</a:t>
            </a:r>
            <a:r>
              <a:rPr lang="en-US" dirty="0"/>
              <a:t>=$(</a:t>
            </a:r>
            <a:r>
              <a:rPr lang="en-US" dirty="0" err="1"/>
              <a:t>az</a:t>
            </a:r>
            <a:r>
              <a:rPr lang="en-US" dirty="0"/>
              <a:t> account show --query </a:t>
            </a:r>
            <a:r>
              <a:rPr lang="en-US" dirty="0" err="1"/>
              <a:t>tenantId</a:t>
            </a:r>
            <a:r>
              <a:rPr lang="en-US" dirty="0"/>
              <a:t> -o </a:t>
            </a:r>
            <a:r>
              <a:rPr lang="en-US" dirty="0" err="1"/>
              <a:t>tsv</a:t>
            </a:r>
            <a:r>
              <a:rPr lang="en-US" dirty="0"/>
              <a:t>)</a:t>
            </a:r>
          </a:p>
          <a:p>
            <a:endParaRPr lang="en-US" dirty="0"/>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aksname</a:t>
            </a:r>
            <a:r>
              <a:rPr lang="en-US" dirty="0"/>
              <a:t> \</a:t>
            </a:r>
          </a:p>
          <a:p>
            <a:r>
              <a:rPr lang="en-US" dirty="0"/>
              <a:t>    --node-count 3 \</a:t>
            </a:r>
          </a:p>
          <a:p>
            <a:r>
              <a:rPr lang="en-US" dirty="0"/>
              <a:t>    --generate-</a:t>
            </a:r>
            <a:r>
              <a:rPr lang="en-US" dirty="0" err="1"/>
              <a:t>ssh</a:t>
            </a:r>
            <a:r>
              <a:rPr lang="en-US" dirty="0"/>
              <a:t>-keys \</a:t>
            </a:r>
          </a:p>
          <a:p>
            <a:r>
              <a:rPr lang="en-US" dirty="0"/>
              <a:t>    --</a:t>
            </a:r>
            <a:r>
              <a:rPr lang="en-US" dirty="0" err="1"/>
              <a:t>aad</a:t>
            </a:r>
            <a:r>
              <a:rPr lang="en-US" dirty="0"/>
              <a:t>-server-app-id $</a:t>
            </a:r>
            <a:r>
              <a:rPr lang="en-US" dirty="0" err="1"/>
              <a:t>serverAppId</a:t>
            </a:r>
            <a:r>
              <a:rPr lang="en-US" dirty="0"/>
              <a:t> \</a:t>
            </a:r>
          </a:p>
          <a:p>
            <a:r>
              <a:rPr lang="en-US" dirty="0"/>
              <a:t>    --</a:t>
            </a:r>
            <a:r>
              <a:rPr lang="en-US" dirty="0" err="1"/>
              <a:t>aad</a:t>
            </a:r>
            <a:r>
              <a:rPr lang="en-US" dirty="0"/>
              <a:t>-server-app-secret $</a:t>
            </a:r>
            <a:r>
              <a:rPr lang="en-US" dirty="0" err="1"/>
              <a:t>serverAppSecret</a:t>
            </a:r>
            <a:r>
              <a:rPr lang="en-US" dirty="0"/>
              <a:t> \</a:t>
            </a:r>
          </a:p>
          <a:p>
            <a:r>
              <a:rPr lang="en-US" dirty="0"/>
              <a:t>    --</a:t>
            </a:r>
            <a:r>
              <a:rPr lang="en-US" dirty="0" err="1"/>
              <a:t>aad</a:t>
            </a:r>
            <a:r>
              <a:rPr lang="en-US" dirty="0"/>
              <a:t>-client-app-id $</a:t>
            </a:r>
            <a:r>
              <a:rPr lang="en-US" dirty="0" err="1"/>
              <a:t>clientAppId</a:t>
            </a:r>
            <a:r>
              <a:rPr lang="en-US" dirty="0"/>
              <a:t> \</a:t>
            </a:r>
          </a:p>
          <a:p>
            <a:r>
              <a:rPr lang="en-US" dirty="0"/>
              <a:t>    --</a:t>
            </a:r>
            <a:r>
              <a:rPr lang="en-US" dirty="0" err="1"/>
              <a:t>aad</a:t>
            </a:r>
            <a:r>
              <a:rPr lang="en-US" dirty="0"/>
              <a:t>-tenant-id $</a:t>
            </a:r>
            <a:r>
              <a:rPr lang="en-US" dirty="0" err="1"/>
              <a:t>tenantId</a:t>
            </a:r>
            <a:endParaRPr lang="en-US" dirty="0"/>
          </a:p>
        </p:txBody>
      </p:sp>
    </p:spTree>
    <p:extLst>
      <p:ext uri="{BB962C8B-B14F-4D97-AF65-F5344CB8AC3E}">
        <p14:creationId xmlns:p14="http://schemas.microsoft.com/office/powerpoint/2010/main" val="36757568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Creating Azure AD-enabled cluster and assigning permissions</a:t>
            </a:r>
          </a:p>
        </p:txBody>
      </p:sp>
    </p:spTree>
    <p:extLst>
      <p:ext uri="{BB962C8B-B14F-4D97-AF65-F5344CB8AC3E}">
        <p14:creationId xmlns:p14="http://schemas.microsoft.com/office/powerpoint/2010/main" val="102859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Networking</a:t>
            </a:r>
          </a:p>
        </p:txBody>
      </p:sp>
    </p:spTree>
    <p:extLst>
      <p:ext uri="{BB962C8B-B14F-4D97-AF65-F5344CB8AC3E}">
        <p14:creationId xmlns:p14="http://schemas.microsoft.com/office/powerpoint/2010/main" val="8804751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3496342"/>
          </a:xfrm>
        </p:spPr>
        <p:txBody>
          <a:bodyPr/>
          <a:lstStyle/>
          <a:p>
            <a:r>
              <a:rPr lang="en-US" dirty="0" err="1"/>
              <a:t>kubenet</a:t>
            </a:r>
            <a:endParaRPr lang="en-US" dirty="0"/>
          </a:p>
          <a:p>
            <a:pPr lvl="1"/>
            <a:r>
              <a:rPr lang="en-US" dirty="0"/>
              <a:t>Node-only routable IP address</a:t>
            </a:r>
          </a:p>
          <a:p>
            <a:pPr lvl="1"/>
            <a:r>
              <a:rPr lang="en-US" dirty="0"/>
              <a:t>Pods use NAT to reach resources on the network</a:t>
            </a:r>
          </a:p>
          <a:p>
            <a:pPr lvl="1"/>
            <a:r>
              <a:rPr lang="en-US" dirty="0"/>
              <a:t>110 pods per node (default </a:t>
            </a:r>
            <a:r>
              <a:rPr lang="en-US" i="1" dirty="0"/>
              <a:t>and</a:t>
            </a:r>
            <a:r>
              <a:rPr lang="en-US" dirty="0"/>
              <a:t> maximum)</a:t>
            </a:r>
          </a:p>
          <a:p>
            <a:pPr lvl="1"/>
            <a:r>
              <a:rPr lang="en-US" dirty="0"/>
              <a:t>400 nodes max per cluster (400 routes in a UDR)</a:t>
            </a:r>
          </a:p>
          <a:p>
            <a:pPr lvl="1"/>
            <a:r>
              <a:rPr lang="en-US" dirty="0"/>
              <a:t>Supports</a:t>
            </a:r>
          </a:p>
          <a:p>
            <a:pPr lvl="2"/>
            <a:r>
              <a:rPr lang="en-US" dirty="0"/>
              <a:t>Calico Network Policies</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3779496"/>
          </a:xfrm>
        </p:spPr>
        <p:txBody>
          <a:bodyPr/>
          <a:lstStyle/>
          <a:p>
            <a:r>
              <a:rPr lang="en-US" dirty="0"/>
              <a:t>Azure CNI</a:t>
            </a:r>
          </a:p>
          <a:p>
            <a:pPr lvl="1"/>
            <a:r>
              <a:rPr lang="en-US" dirty="0"/>
              <a:t>Every pod gets a routable IP address</a:t>
            </a:r>
          </a:p>
          <a:p>
            <a:pPr lvl="1"/>
            <a:r>
              <a:rPr lang="en-US" dirty="0"/>
              <a:t>IP blocks reserved per node (set at cluster creation)</a:t>
            </a:r>
          </a:p>
          <a:p>
            <a:pPr lvl="1"/>
            <a:r>
              <a:rPr lang="en-US" dirty="0"/>
              <a:t>30 default, up to 250 pods per node</a:t>
            </a:r>
          </a:p>
          <a:p>
            <a:pPr lvl="1"/>
            <a:r>
              <a:rPr lang="en-US" dirty="0"/>
              <a:t>1000 nodes max per cluster (100 per node pool)</a:t>
            </a:r>
          </a:p>
          <a:p>
            <a:pPr lvl="1"/>
            <a:r>
              <a:rPr lang="en-US" dirty="0"/>
              <a:t>Supports</a:t>
            </a:r>
          </a:p>
          <a:p>
            <a:pPr lvl="2"/>
            <a:r>
              <a:rPr lang="en-US" dirty="0"/>
              <a:t>Virtual Nodes (ACI) </a:t>
            </a:r>
          </a:p>
          <a:p>
            <a:pPr lvl="2"/>
            <a:r>
              <a:rPr lang="en-US" dirty="0"/>
              <a:t>Calico Network Policies</a:t>
            </a:r>
          </a:p>
          <a:p>
            <a:pPr lvl="2"/>
            <a:r>
              <a:rPr lang="en-US" dirty="0"/>
              <a:t>Azure Network Policies</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52374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239772"/>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6391499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 considerations</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2745367"/>
          </a:xfrm>
        </p:spPr>
        <p:txBody>
          <a:bodyPr/>
          <a:lstStyle/>
          <a:p>
            <a:r>
              <a:rPr lang="en-US" dirty="0" err="1"/>
              <a:t>kubenet</a:t>
            </a:r>
            <a:endParaRPr lang="en-US" dirty="0"/>
          </a:p>
          <a:p>
            <a:pPr lvl="1"/>
            <a:r>
              <a:rPr lang="en-US" dirty="0"/>
              <a:t>You have limited IP address space</a:t>
            </a:r>
          </a:p>
          <a:p>
            <a:pPr lvl="1"/>
            <a:r>
              <a:rPr lang="en-US" dirty="0"/>
              <a:t>Most of the pod communication is within the cluster</a:t>
            </a:r>
          </a:p>
          <a:p>
            <a:pPr lvl="1"/>
            <a:r>
              <a:rPr lang="en-US" dirty="0"/>
              <a:t>You do not need advanced AKS features such as</a:t>
            </a:r>
          </a:p>
          <a:p>
            <a:pPr lvl="2"/>
            <a:r>
              <a:rPr lang="en-US" dirty="0"/>
              <a:t>Virtual nodes</a:t>
            </a:r>
          </a:p>
          <a:p>
            <a:pPr lvl="2"/>
            <a:r>
              <a:rPr lang="en-US" dirty="0"/>
              <a:t>Azure Network Policy</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2806922"/>
          </a:xfrm>
        </p:spPr>
        <p:txBody>
          <a:bodyPr/>
          <a:lstStyle/>
          <a:p>
            <a:r>
              <a:rPr lang="en-US" dirty="0"/>
              <a:t>Azure CNI</a:t>
            </a:r>
          </a:p>
          <a:p>
            <a:pPr lvl="1"/>
            <a:r>
              <a:rPr lang="en-US" dirty="0"/>
              <a:t>You have available IP address space</a:t>
            </a:r>
          </a:p>
          <a:p>
            <a:pPr lvl="1"/>
            <a:r>
              <a:rPr lang="en-US" dirty="0"/>
              <a:t>Most of the pod communication is to resources outside of the cluster</a:t>
            </a:r>
          </a:p>
          <a:p>
            <a:pPr lvl="1"/>
            <a:r>
              <a:rPr lang="en-US" dirty="0"/>
              <a:t>You do not want to manage the UDRs</a:t>
            </a:r>
          </a:p>
          <a:p>
            <a:pPr lvl="1"/>
            <a:r>
              <a:rPr lang="en-US" dirty="0"/>
              <a:t>You need AKS advanced features such as</a:t>
            </a:r>
          </a:p>
          <a:p>
            <a:pPr lvl="2"/>
            <a:r>
              <a:rPr lang="en-US" dirty="0"/>
              <a:t>Virtual nodes</a:t>
            </a:r>
          </a:p>
          <a:p>
            <a:pPr lvl="2"/>
            <a:r>
              <a:rPr lang="en-US" dirty="0"/>
              <a:t>Azure Network Policy</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7432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349500"/>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37493484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AED7-BD80-4646-8302-C6EFB78DD123}"/>
              </a:ext>
            </a:extLst>
          </p:cNvPr>
          <p:cNvSpPr>
            <a:spLocks noGrp="1"/>
          </p:cNvSpPr>
          <p:nvPr>
            <p:ph type="title"/>
          </p:nvPr>
        </p:nvSpPr>
        <p:spPr/>
        <p:txBody>
          <a:bodyPr/>
          <a:lstStyle/>
          <a:p>
            <a:r>
              <a:rPr lang="en-US" dirty="0" err="1"/>
              <a:t>kubnet</a:t>
            </a:r>
            <a:r>
              <a:rPr lang="en-US" dirty="0"/>
              <a:t> vs Azure CNI planning</a:t>
            </a:r>
          </a:p>
        </p:txBody>
      </p:sp>
      <p:sp>
        <p:nvSpPr>
          <p:cNvPr id="5" name="Text Placeholder 4">
            <a:extLst>
              <a:ext uri="{FF2B5EF4-FFF2-40B4-BE49-F238E27FC236}">
                <a16:creationId xmlns:a16="http://schemas.microsoft.com/office/drawing/2014/main" id="{135B69BB-FE7C-4D9E-B8F1-A3A6E272DB0D}"/>
              </a:ext>
            </a:extLst>
          </p:cNvPr>
          <p:cNvSpPr>
            <a:spLocks noGrp="1"/>
          </p:cNvSpPr>
          <p:nvPr>
            <p:ph sz="quarter" idx="12"/>
          </p:nvPr>
        </p:nvSpPr>
        <p:spPr>
          <a:xfrm>
            <a:off x="584200" y="1818589"/>
            <a:ext cx="5211763" cy="430887"/>
          </a:xfrm>
        </p:spPr>
        <p:txBody>
          <a:bodyPr/>
          <a:lstStyle/>
          <a:p>
            <a:r>
              <a:rPr lang="en-US" dirty="0"/>
              <a:t>IP address range 10.0.0.0/24</a:t>
            </a:r>
          </a:p>
        </p:txBody>
      </p:sp>
      <p:sp>
        <p:nvSpPr>
          <p:cNvPr id="9" name="Content Placeholder 8">
            <a:extLst>
              <a:ext uri="{FF2B5EF4-FFF2-40B4-BE49-F238E27FC236}">
                <a16:creationId xmlns:a16="http://schemas.microsoft.com/office/drawing/2014/main" id="{A155F0FF-A76E-4E84-9F39-5254311A3E69}"/>
              </a:ext>
            </a:extLst>
          </p:cNvPr>
          <p:cNvSpPr>
            <a:spLocks noGrp="1"/>
          </p:cNvSpPr>
          <p:nvPr>
            <p:ph sz="quarter" idx="13"/>
          </p:nvPr>
        </p:nvSpPr>
        <p:spPr>
          <a:xfrm>
            <a:off x="6389688" y="1695478"/>
            <a:ext cx="5219700" cy="677108"/>
          </a:xfrm>
        </p:spPr>
        <p:txBody>
          <a:bodyPr anchor="ctr"/>
          <a:lstStyle/>
          <a:p>
            <a:pPr lvl="1"/>
            <a:r>
              <a:rPr lang="en-US" dirty="0"/>
              <a:t>251 IPs (5 reserved for Azure)</a:t>
            </a:r>
          </a:p>
          <a:p>
            <a:pPr lvl="1"/>
            <a:r>
              <a:rPr lang="en-US" dirty="0"/>
              <a:t>Usable 10.0.0.4 – 10.0.0.254</a:t>
            </a:r>
          </a:p>
        </p:txBody>
      </p:sp>
      <p:cxnSp>
        <p:nvCxnSpPr>
          <p:cNvPr id="10" name="Straight Connector 9">
            <a:extLst>
              <a:ext uri="{FF2B5EF4-FFF2-40B4-BE49-F238E27FC236}">
                <a16:creationId xmlns:a16="http://schemas.microsoft.com/office/drawing/2014/main" id="{188EC4C1-77F2-485B-A1C9-CE1ECF1A475F}"/>
              </a:ext>
              <a:ext uri="{C183D7F6-B498-43B3-948B-1728B52AA6E4}">
                <adec:decorative xmlns:adec="http://schemas.microsoft.com/office/drawing/2017/decorative" val="1"/>
              </a:ext>
            </a:extLst>
          </p:cNvPr>
          <p:cNvCxnSpPr>
            <a:cxnSpLocks/>
          </p:cNvCxnSpPr>
          <p:nvPr/>
        </p:nvCxnSpPr>
        <p:spPr>
          <a:xfrm flipH="1">
            <a:off x="6065240" y="1435100"/>
            <a:ext cx="3598" cy="119786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6B2A3CAB-D8A8-45CA-87A6-9AA392CB0DFF}"/>
              </a:ext>
            </a:extLst>
          </p:cNvPr>
          <p:cNvSpPr txBox="1">
            <a:spLocks/>
          </p:cNvSpPr>
          <p:nvPr/>
        </p:nvSpPr>
        <p:spPr>
          <a:xfrm>
            <a:off x="584200" y="3280678"/>
            <a:ext cx="5211763" cy="14773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kubenet</a:t>
            </a:r>
            <a:endParaRPr lang="en-US" dirty="0"/>
          </a:p>
          <a:p>
            <a:pPr lvl="1"/>
            <a:r>
              <a:rPr lang="en-US" b="1" i="1" dirty="0"/>
              <a:t>251</a:t>
            </a:r>
            <a:r>
              <a:rPr lang="en-US" i="1" dirty="0"/>
              <a:t> nodes in the cluster</a:t>
            </a:r>
          </a:p>
          <a:p>
            <a:pPr lvl="1"/>
            <a:r>
              <a:rPr lang="en-US" b="1" i="1" dirty="0"/>
              <a:t>110</a:t>
            </a:r>
            <a:r>
              <a:rPr lang="en-US" i="1" dirty="0"/>
              <a:t> pods per node x </a:t>
            </a:r>
            <a:r>
              <a:rPr lang="en-US" b="1" i="1" dirty="0"/>
              <a:t>251</a:t>
            </a:r>
            <a:r>
              <a:rPr lang="en-US" i="1" dirty="0"/>
              <a:t> nodes = </a:t>
            </a:r>
            <a:r>
              <a:rPr lang="en-US" b="1" i="1" dirty="0"/>
              <a:t>27,610</a:t>
            </a:r>
            <a:r>
              <a:rPr lang="en-US" i="1" dirty="0"/>
              <a:t> pods per cluster</a:t>
            </a:r>
          </a:p>
        </p:txBody>
      </p:sp>
      <p:sp>
        <p:nvSpPr>
          <p:cNvPr id="15" name="Content Placeholder 11">
            <a:extLst>
              <a:ext uri="{FF2B5EF4-FFF2-40B4-BE49-F238E27FC236}">
                <a16:creationId xmlns:a16="http://schemas.microsoft.com/office/drawing/2014/main" id="{2DE36913-A78A-459E-8DDC-449C273B08F5}"/>
              </a:ext>
            </a:extLst>
          </p:cNvPr>
          <p:cNvSpPr txBox="1">
            <a:spLocks/>
          </p:cNvSpPr>
          <p:nvPr/>
        </p:nvSpPr>
        <p:spPr>
          <a:xfrm>
            <a:off x="6389688" y="3280678"/>
            <a:ext cx="5211763"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CNI</a:t>
            </a:r>
          </a:p>
          <a:p>
            <a:pPr lvl="1"/>
            <a:r>
              <a:rPr lang="en-US" dirty="0"/>
              <a:t>Default </a:t>
            </a:r>
            <a:r>
              <a:rPr lang="en-US" b="1" dirty="0"/>
              <a:t>30</a:t>
            </a:r>
            <a:r>
              <a:rPr lang="en-US" dirty="0"/>
              <a:t> IPs allocated per node</a:t>
            </a:r>
          </a:p>
          <a:p>
            <a:pPr lvl="1"/>
            <a:r>
              <a:rPr lang="en-US" b="1" i="1" dirty="0"/>
              <a:t>251</a:t>
            </a:r>
            <a:r>
              <a:rPr lang="en-US" i="1" dirty="0"/>
              <a:t> IPs / </a:t>
            </a:r>
            <a:r>
              <a:rPr lang="en-US" b="1" i="1" dirty="0"/>
              <a:t>30</a:t>
            </a:r>
            <a:r>
              <a:rPr lang="en-US" i="1" dirty="0"/>
              <a:t> per node = </a:t>
            </a:r>
            <a:r>
              <a:rPr lang="en-US" b="1" i="1" dirty="0"/>
              <a:t>8</a:t>
            </a:r>
            <a:r>
              <a:rPr lang="en-US" i="1" dirty="0"/>
              <a:t> nodes in the cluster</a:t>
            </a:r>
          </a:p>
          <a:p>
            <a:pPr lvl="1"/>
            <a:r>
              <a:rPr lang="en-US" b="1" i="1" dirty="0"/>
              <a:t>30</a:t>
            </a:r>
            <a:r>
              <a:rPr lang="en-US" i="1" dirty="0"/>
              <a:t> pods per node x </a:t>
            </a:r>
            <a:r>
              <a:rPr lang="en-US" b="1" i="1" dirty="0"/>
              <a:t>8</a:t>
            </a:r>
            <a:r>
              <a:rPr lang="en-US" i="1" dirty="0"/>
              <a:t> nodes = </a:t>
            </a:r>
            <a:r>
              <a:rPr lang="en-US" b="1" i="1" dirty="0"/>
              <a:t>240</a:t>
            </a:r>
            <a:r>
              <a:rPr lang="en-US" i="1" dirty="0"/>
              <a:t> pods per cluster</a:t>
            </a:r>
          </a:p>
        </p:txBody>
      </p:sp>
      <p:sp>
        <p:nvSpPr>
          <p:cNvPr id="16" name="Rectangle 15">
            <a:extLst>
              <a:ext uri="{FF2B5EF4-FFF2-40B4-BE49-F238E27FC236}">
                <a16:creationId xmlns:a16="http://schemas.microsoft.com/office/drawing/2014/main" id="{3EA01941-9789-425C-9532-96860A403BD0}"/>
              </a:ext>
            </a:extLst>
          </p:cNvPr>
          <p:cNvSpPr/>
          <p:nvPr/>
        </p:nvSpPr>
        <p:spPr>
          <a:xfrm>
            <a:off x="582931" y="5904755"/>
            <a:ext cx="11018519" cy="400110"/>
          </a:xfrm>
          <a:prstGeom prst="rect">
            <a:avLst/>
          </a:prstGeom>
        </p:spPr>
        <p:txBody>
          <a:bodyPr wrap="square">
            <a:spAutoFit/>
          </a:bodyPr>
          <a:lstStyle/>
          <a:p>
            <a:r>
              <a:rPr lang="en-US" sz="2000" i="1" dirty="0">
                <a:solidFill>
                  <a:srgbClr val="171717"/>
                </a:solidFill>
              </a:rPr>
              <a:t>(number of nodes + 1) + ((number of nodes + 1) * maximum pods per node that you configure)</a:t>
            </a:r>
            <a:endParaRPr lang="en-US" sz="2000" i="1" dirty="0"/>
          </a:p>
        </p:txBody>
      </p:sp>
      <p:cxnSp>
        <p:nvCxnSpPr>
          <p:cNvPr id="18" name="Straight Connector 17">
            <a:extLst>
              <a:ext uri="{FF2B5EF4-FFF2-40B4-BE49-F238E27FC236}">
                <a16:creationId xmlns:a16="http://schemas.microsoft.com/office/drawing/2014/main" id="{4483A022-1DCD-4B2C-94B8-2AF8F124585E}"/>
              </a:ext>
              <a:ext uri="{C183D7F6-B498-43B3-948B-1728B52AA6E4}">
                <adec:decorative xmlns:adec="http://schemas.microsoft.com/office/drawing/2017/decorative" val="1"/>
              </a:ext>
            </a:extLst>
          </p:cNvPr>
          <p:cNvCxnSpPr>
            <a:cxnSpLocks/>
          </p:cNvCxnSpPr>
          <p:nvPr/>
        </p:nvCxnSpPr>
        <p:spPr>
          <a:xfrm flipH="1">
            <a:off x="6061642" y="3280678"/>
            <a:ext cx="3598" cy="215798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8999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244E6-2B48-488D-B906-92DD4E42F974}"/>
              </a:ext>
            </a:extLst>
          </p:cNvPr>
          <p:cNvSpPr>
            <a:spLocks noGrp="1"/>
          </p:cNvSpPr>
          <p:nvPr>
            <p:ph type="title"/>
          </p:nvPr>
        </p:nvSpPr>
        <p:spPr>
          <a:xfrm>
            <a:off x="588263" y="3150413"/>
            <a:ext cx="4159950" cy="553998"/>
          </a:xfrm>
        </p:spPr>
        <p:txBody>
          <a:bodyPr/>
          <a:lstStyle/>
          <a:p>
            <a:r>
              <a:rPr lang="en-US" dirty="0"/>
              <a:t>Migrations</a:t>
            </a:r>
          </a:p>
        </p:txBody>
      </p:sp>
    </p:spTree>
    <p:extLst>
      <p:ext uri="{BB962C8B-B14F-4D97-AF65-F5344CB8AC3E}">
        <p14:creationId xmlns:p14="http://schemas.microsoft.com/office/powerpoint/2010/main" val="4287057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I have to build a new cluster again…</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2942344"/>
          </a:xfrm>
        </p:spPr>
        <p:txBody>
          <a:bodyPr/>
          <a:lstStyle/>
          <a:p>
            <a:r>
              <a:rPr lang="en-US" dirty="0"/>
              <a:t>Like other IaaS virtualized servers, clusters and nodes are not pets!</a:t>
            </a:r>
          </a:p>
          <a:p>
            <a:r>
              <a:rPr lang="en-US" dirty="0"/>
              <a:t>Considerations</a:t>
            </a:r>
          </a:p>
          <a:p>
            <a:pPr lvl="1"/>
            <a:r>
              <a:rPr lang="en-US" dirty="0"/>
              <a:t>Kubernetes version</a:t>
            </a:r>
          </a:p>
          <a:p>
            <a:pPr lvl="2"/>
            <a:r>
              <a:rPr lang="en-US" dirty="0">
                <a:hlinkClick r:id="rId3"/>
              </a:rPr>
              <a:t>https://docs.microsoft.com/azure/aks/supported-kubernetes-versions</a:t>
            </a:r>
            <a:endParaRPr lang="en-US" dirty="0"/>
          </a:p>
          <a:p>
            <a:pPr lvl="1"/>
            <a:r>
              <a:rPr lang="en-US" dirty="0"/>
              <a:t>Kubernetes host</a:t>
            </a:r>
          </a:p>
          <a:p>
            <a:pPr lvl="2"/>
            <a:r>
              <a:rPr lang="en-US" dirty="0"/>
              <a:t>Azure</a:t>
            </a:r>
          </a:p>
          <a:p>
            <a:pPr lvl="2"/>
            <a:r>
              <a:rPr lang="en-US" dirty="0"/>
              <a:t>Non-Azure based k8s clusters such as EKS or GKE</a:t>
            </a:r>
          </a:p>
          <a:p>
            <a:pPr lvl="1"/>
            <a:r>
              <a:rPr lang="en-US" dirty="0"/>
              <a:t>Other Azure service connections or dependencies…</a:t>
            </a:r>
          </a:p>
        </p:txBody>
      </p:sp>
    </p:spTree>
    <p:extLst>
      <p:ext uri="{BB962C8B-B14F-4D97-AF65-F5344CB8AC3E}">
        <p14:creationId xmlns:p14="http://schemas.microsoft.com/office/powerpoint/2010/main" val="33851065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909514"/>
          </a:xfrm>
        </p:spPr>
        <p:txBody>
          <a:bodyPr/>
          <a:lstStyle/>
          <a:p>
            <a:r>
              <a:rPr lang="en-US" dirty="0"/>
              <a:t>Identity</a:t>
            </a:r>
          </a:p>
          <a:p>
            <a:r>
              <a:rPr lang="en-US" dirty="0"/>
              <a:t>Networking</a:t>
            </a:r>
          </a:p>
          <a:p>
            <a:r>
              <a:rPr lang="en-US" dirty="0"/>
              <a:t>Migrations</a:t>
            </a:r>
          </a:p>
          <a:p>
            <a:r>
              <a:rPr lang="en-US" dirty="0"/>
              <a:t>Autoscaling</a:t>
            </a:r>
          </a:p>
          <a:p>
            <a:r>
              <a:rPr lang="en-US" dirty="0"/>
              <a:t>Monitoring</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AKS migration checklist</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4850559"/>
          </a:xfrm>
        </p:spPr>
        <p:txBody>
          <a:bodyPr/>
          <a:lstStyle/>
          <a:p>
            <a:pPr marL="457200" indent="-457200">
              <a:buSzPct val="100000"/>
              <a:buBlip>
                <a:blip r:embed="rId3">
                  <a:extLst>
                    <a:ext uri="{96DAC541-7B7A-43D3-8B79-37D633B846F1}">
                      <asvg:svgBlip xmlns:asvg="http://schemas.microsoft.com/office/drawing/2016/SVG/main" r:embed="rId4"/>
                    </a:ext>
                  </a:extLst>
                </a:blip>
              </a:buBlip>
            </a:pPr>
            <a:r>
              <a:rPr lang="en-US" dirty="0"/>
              <a:t>Move to Standard Load Balancer and VMSS if not already doing so</a:t>
            </a:r>
          </a:p>
          <a:p>
            <a:pPr marL="457200" indent="-457200">
              <a:buBlip>
                <a:blip r:embed="rId3">
                  <a:extLst>
                    <a:ext uri="{96DAC541-7B7A-43D3-8B79-37D633B846F1}">
                      <asvg:svgBlip xmlns:asvg="http://schemas.microsoft.com/office/drawing/2016/SVG/main" r:embed="rId4"/>
                    </a:ext>
                  </a:extLst>
                </a:blip>
              </a:buBlip>
            </a:pPr>
            <a:r>
              <a:rPr lang="en-US" dirty="0"/>
              <a:t>Catalog existing Azure services where connections need to be updated</a:t>
            </a:r>
          </a:p>
          <a:p>
            <a:pPr marL="1028700" lvl="1" indent="-342900">
              <a:buSzPct val="100000"/>
              <a:buBlip>
                <a:blip r:embed="rId3">
                  <a:extLst>
                    <a:ext uri="{96DAC541-7B7A-43D3-8B79-37D633B846F1}">
                      <asvg:svgBlip xmlns:asvg="http://schemas.microsoft.com/office/drawing/2016/SVG/main" r:embed="rId4"/>
                    </a:ext>
                  </a:extLst>
                </a:blip>
              </a:buBlip>
            </a:pPr>
            <a:r>
              <a:rPr lang="en-US" dirty="0"/>
              <a:t>Azure Container Registry</a:t>
            </a:r>
          </a:p>
          <a:p>
            <a:pPr marL="1028700" lvl="1" indent="-342900">
              <a:buSzPct val="100000"/>
              <a:buBlip>
                <a:blip r:embed="rId3">
                  <a:extLst>
                    <a:ext uri="{96DAC541-7B7A-43D3-8B79-37D633B846F1}">
                      <asvg:svgBlip xmlns:asvg="http://schemas.microsoft.com/office/drawing/2016/SVG/main" r:embed="rId4"/>
                    </a:ext>
                  </a:extLst>
                </a:blip>
              </a:buBlip>
            </a:pPr>
            <a:r>
              <a:rPr lang="en-US" dirty="0"/>
              <a:t>Log Analytics / App Insights</a:t>
            </a:r>
          </a:p>
          <a:p>
            <a:pPr marL="1028700" lvl="1" indent="-342900">
              <a:buSzPct val="100000"/>
              <a:buBlip>
                <a:blip r:embed="rId3">
                  <a:extLst>
                    <a:ext uri="{96DAC541-7B7A-43D3-8B79-37D633B846F1}">
                      <asvg:svgBlip xmlns:asvg="http://schemas.microsoft.com/office/drawing/2016/SVG/main" r:embed="rId4"/>
                    </a:ext>
                  </a:extLst>
                </a:blip>
              </a:buBlip>
            </a:pPr>
            <a:r>
              <a:rPr lang="en-US" dirty="0"/>
              <a:t>Traffic Manager / Azure Front Door Service</a:t>
            </a:r>
          </a:p>
          <a:p>
            <a:pPr marL="1028700" lvl="1" indent="-342900">
              <a:buSzPct val="100000"/>
              <a:buBlip>
                <a:blip r:embed="rId3">
                  <a:extLst>
                    <a:ext uri="{96DAC541-7B7A-43D3-8B79-37D633B846F1}">
                      <asvg:svgBlip xmlns:asvg="http://schemas.microsoft.com/office/drawing/2016/SVG/main" r:embed="rId4"/>
                    </a:ext>
                  </a:extLst>
                </a:blip>
              </a:buBlip>
            </a:pPr>
            <a:r>
              <a:rPr lang="en-US" dirty="0"/>
              <a:t>Storage accounts</a:t>
            </a:r>
          </a:p>
          <a:p>
            <a:pPr marL="1274445" lvl="2" indent="-285750">
              <a:buSzPct val="100000"/>
              <a:buBlip>
                <a:blip r:embed="rId3">
                  <a:extLst>
                    <a:ext uri="{96DAC541-7B7A-43D3-8B79-37D633B846F1}">
                      <asvg:svgBlip xmlns:asvg="http://schemas.microsoft.com/office/drawing/2016/SVG/main" r:embed="rId4"/>
                    </a:ext>
                  </a:extLst>
                </a:blip>
              </a:buBlip>
            </a:pPr>
            <a:r>
              <a:rPr lang="en-US" dirty="0"/>
              <a:t>Azure Files</a:t>
            </a:r>
          </a:p>
          <a:p>
            <a:pPr marL="1274445" lvl="2" indent="-285750">
              <a:buSzPct val="100000"/>
              <a:buBlip>
                <a:blip r:embed="rId3">
                  <a:extLst>
                    <a:ext uri="{96DAC541-7B7A-43D3-8B79-37D633B846F1}">
                      <asvg:svgBlip xmlns:asvg="http://schemas.microsoft.com/office/drawing/2016/SVG/main" r:embed="rId4"/>
                    </a:ext>
                  </a:extLst>
                </a:blip>
              </a:buBlip>
            </a:pPr>
            <a:r>
              <a:rPr lang="en-US" dirty="0"/>
              <a:t>Managed disks</a:t>
            </a:r>
          </a:p>
          <a:p>
            <a:pPr marL="1028700" lvl="1" indent="-342900">
              <a:buSzPct val="100000"/>
              <a:buBlip>
                <a:blip r:embed="rId3">
                  <a:extLst>
                    <a:ext uri="{96DAC541-7B7A-43D3-8B79-37D633B846F1}">
                      <asvg:svgBlip xmlns:asvg="http://schemas.microsoft.com/office/drawing/2016/SVG/main" r:embed="rId4"/>
                    </a:ext>
                  </a:extLst>
                </a:blip>
              </a:buBlip>
            </a:pPr>
            <a:r>
              <a:rPr lang="en-US" dirty="0"/>
              <a:t>External data stores (</a:t>
            </a:r>
            <a:r>
              <a:rPr lang="en-US" i="1" dirty="0"/>
              <a:t>e.g.</a:t>
            </a:r>
            <a:r>
              <a:rPr lang="en-US" dirty="0"/>
              <a:t> databases)</a:t>
            </a:r>
          </a:p>
          <a:p>
            <a:pPr marL="457200" indent="-457200">
              <a:buBlip>
                <a:blip r:embed="rId3">
                  <a:extLst>
                    <a:ext uri="{96DAC541-7B7A-43D3-8B79-37D633B846F1}">
                      <asvg:svgBlip xmlns:asvg="http://schemas.microsoft.com/office/drawing/2016/SVG/main" r:embed="rId4"/>
                    </a:ext>
                  </a:extLst>
                </a:blip>
              </a:buBlip>
            </a:pPr>
            <a:r>
              <a:rPr lang="en-US" dirty="0"/>
              <a:t>Validate quotas</a:t>
            </a:r>
          </a:p>
          <a:p>
            <a:pPr marL="1028700" lvl="1" indent="-342900">
              <a:buBlip>
                <a:blip r:embed="rId3">
                  <a:extLst>
                    <a:ext uri="{96DAC541-7B7A-43D3-8B79-37D633B846F1}">
                      <asvg:svgBlip xmlns:asvg="http://schemas.microsoft.com/office/drawing/2016/SVG/main" r:embed="rId4"/>
                    </a:ext>
                  </a:extLst>
                </a:blip>
              </a:buBlip>
            </a:pPr>
            <a:r>
              <a:rPr lang="en-US" dirty="0"/>
              <a:t>Cores per region, etc.</a:t>
            </a:r>
          </a:p>
        </p:txBody>
      </p:sp>
      <p:sp>
        <p:nvSpPr>
          <p:cNvPr id="4" name="Rectangle 3">
            <a:extLst>
              <a:ext uri="{FF2B5EF4-FFF2-40B4-BE49-F238E27FC236}">
                <a16:creationId xmlns:a16="http://schemas.microsoft.com/office/drawing/2014/main" id="{6E44BDC7-9487-4B84-898C-4C553FB18A93}"/>
              </a:ext>
            </a:extLst>
          </p:cNvPr>
          <p:cNvSpPr/>
          <p:nvPr/>
        </p:nvSpPr>
        <p:spPr>
          <a:xfrm>
            <a:off x="6819632" y="6494054"/>
            <a:ext cx="5372368" cy="363946"/>
          </a:xfrm>
          <a:prstGeom prst="rect">
            <a:avLst/>
          </a:prstGeom>
        </p:spPr>
        <p:txBody>
          <a:bodyPr wrap="none">
            <a:spAutoFit/>
          </a:bodyPr>
          <a:lstStyle/>
          <a:p>
            <a:r>
              <a:rPr lang="en-US" dirty="0">
                <a:hlinkClick r:id="rId5"/>
              </a:rPr>
              <a:t>https://docs.microsoft.com/azure/aks/aks-migration</a:t>
            </a:r>
            <a:endParaRPr lang="en-US" dirty="0"/>
          </a:p>
        </p:txBody>
      </p:sp>
    </p:spTree>
    <p:extLst>
      <p:ext uri="{BB962C8B-B14F-4D97-AF65-F5344CB8AC3E}">
        <p14:creationId xmlns:p14="http://schemas.microsoft.com/office/powerpoint/2010/main" val="34711411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4C21D4-0155-4503-A2B3-70C8788D1491}"/>
              </a:ext>
            </a:extLst>
          </p:cNvPr>
          <p:cNvSpPr>
            <a:spLocks noGrp="1"/>
          </p:cNvSpPr>
          <p:nvPr>
            <p:ph type="title"/>
          </p:nvPr>
        </p:nvSpPr>
        <p:spPr/>
        <p:txBody>
          <a:bodyPr/>
          <a:lstStyle/>
          <a:p>
            <a:r>
              <a:rPr lang="en-US" dirty="0"/>
              <a:t>Demo</a:t>
            </a:r>
          </a:p>
        </p:txBody>
      </p:sp>
      <p:sp>
        <p:nvSpPr>
          <p:cNvPr id="6" name="Text Placeholder 5">
            <a:extLst>
              <a:ext uri="{FF2B5EF4-FFF2-40B4-BE49-F238E27FC236}">
                <a16:creationId xmlns:a16="http://schemas.microsoft.com/office/drawing/2014/main" id="{9AA3DB42-2393-4704-B880-B19FE013EA17}"/>
              </a:ext>
            </a:extLst>
          </p:cNvPr>
          <p:cNvSpPr>
            <a:spLocks noGrp="1"/>
          </p:cNvSpPr>
          <p:nvPr>
            <p:ph type="body" sz="quarter" idx="10"/>
          </p:nvPr>
        </p:nvSpPr>
        <p:spPr/>
        <p:txBody>
          <a:bodyPr/>
          <a:lstStyle/>
          <a:p>
            <a:r>
              <a:rPr lang="en-US" dirty="0"/>
              <a:t>Backup and restore with </a:t>
            </a:r>
            <a:r>
              <a:rPr lang="en-US" dirty="0" err="1"/>
              <a:t>Velero</a:t>
            </a:r>
            <a:endParaRPr lang="en-US" dirty="0"/>
          </a:p>
        </p:txBody>
      </p:sp>
    </p:spTree>
    <p:extLst>
      <p:ext uri="{BB962C8B-B14F-4D97-AF65-F5344CB8AC3E}">
        <p14:creationId xmlns:p14="http://schemas.microsoft.com/office/powerpoint/2010/main" val="108798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Migrating to a new cluster using CI/CD with pipelines</a:t>
            </a:r>
          </a:p>
        </p:txBody>
      </p:sp>
    </p:spTree>
    <p:extLst>
      <p:ext uri="{BB962C8B-B14F-4D97-AF65-F5344CB8AC3E}">
        <p14:creationId xmlns:p14="http://schemas.microsoft.com/office/powerpoint/2010/main" val="414256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Scaling</a:t>
            </a:r>
          </a:p>
        </p:txBody>
      </p:sp>
    </p:spTree>
    <p:extLst>
      <p:ext uri="{BB962C8B-B14F-4D97-AF65-F5344CB8AC3E}">
        <p14:creationId xmlns:p14="http://schemas.microsoft.com/office/powerpoint/2010/main" val="10393773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Single system node pool vs multi-node pools</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363724"/>
          </a:xfrm>
        </p:spPr>
        <p:txBody>
          <a:bodyPr/>
          <a:lstStyle/>
          <a:p>
            <a:r>
              <a:rPr lang="en-US" dirty="0"/>
              <a:t>Single system node pool</a:t>
            </a:r>
          </a:p>
          <a:p>
            <a:pPr lvl="1"/>
            <a:r>
              <a:rPr lang="en-US" dirty="0"/>
              <a:t>Single node pool for all workloads (user and system)</a:t>
            </a:r>
          </a:p>
          <a:p>
            <a:r>
              <a:rPr lang="en-US" dirty="0"/>
              <a:t>Limitations</a:t>
            </a:r>
          </a:p>
          <a:p>
            <a:pPr lvl="1"/>
            <a:r>
              <a:rPr lang="en-US" dirty="0"/>
              <a:t>Must contain at least one node</a:t>
            </a:r>
          </a:p>
          <a:p>
            <a:pPr lvl="1"/>
            <a:r>
              <a:rPr lang="en-US" dirty="0"/>
              <a:t>Must all use the same Kubernetes version</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4567404"/>
          </a:xfrm>
        </p:spPr>
        <p:txBody>
          <a:bodyPr/>
          <a:lstStyle/>
          <a:p>
            <a:r>
              <a:rPr lang="en-US" dirty="0"/>
              <a:t>Multi-node pools</a:t>
            </a:r>
          </a:p>
          <a:p>
            <a:pPr lvl="1"/>
            <a:r>
              <a:rPr lang="en-US" dirty="0"/>
              <a:t>System node pool default</a:t>
            </a:r>
          </a:p>
          <a:p>
            <a:pPr lvl="1"/>
            <a:r>
              <a:rPr lang="en-US" dirty="0"/>
              <a:t>Additional user node pools for workloads with different compute and / or storage demands</a:t>
            </a:r>
          </a:p>
          <a:p>
            <a:r>
              <a:rPr lang="en-US" dirty="0"/>
              <a:t>Limitations</a:t>
            </a:r>
          </a:p>
          <a:p>
            <a:pPr lvl="1"/>
            <a:r>
              <a:rPr lang="en-US" dirty="0"/>
              <a:t>System pools must contain at least one node</a:t>
            </a:r>
          </a:p>
          <a:p>
            <a:pPr lvl="1"/>
            <a:r>
              <a:rPr lang="en-US" dirty="0"/>
              <a:t>User pool(s) may container 0 or more nodes</a:t>
            </a:r>
          </a:p>
          <a:p>
            <a:pPr lvl="1"/>
            <a:r>
              <a:rPr lang="en-US" dirty="0"/>
              <a:t>All node pools must be in the same </a:t>
            </a:r>
            <a:r>
              <a:rPr lang="en-US" dirty="0" err="1"/>
              <a:t>VNet</a:t>
            </a:r>
            <a:endParaRPr lang="en-US" dirty="0"/>
          </a:p>
          <a:p>
            <a:pPr lvl="2"/>
            <a:r>
              <a:rPr lang="en-US" dirty="0"/>
              <a:t>Node user node pools can be created in different subnets if using </a:t>
            </a:r>
            <a:r>
              <a:rPr lang="en-US"/>
              <a:t>Azure CNI (preview)</a:t>
            </a:r>
            <a:endParaRPr lang="en-US" dirty="0"/>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100"/>
            <a:ext cx="0" cy="48737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0349981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Autoscale</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499146"/>
          </a:xfrm>
        </p:spPr>
        <p:txBody>
          <a:bodyPr/>
          <a:lstStyle/>
          <a:p>
            <a:r>
              <a:rPr lang="en-US" dirty="0"/>
              <a:t>Horizontal pod</a:t>
            </a:r>
          </a:p>
          <a:p>
            <a:pPr lvl="1"/>
            <a:r>
              <a:rPr lang="en-US" dirty="0"/>
              <a:t>Automatically scale the number of replicas</a:t>
            </a:r>
          </a:p>
          <a:p>
            <a:pPr lvl="1"/>
            <a:r>
              <a:rPr lang="en-US" dirty="0"/>
              <a:t>Define</a:t>
            </a:r>
          </a:p>
          <a:p>
            <a:pPr lvl="2"/>
            <a:r>
              <a:rPr lang="en-US" dirty="0"/>
              <a:t>Min and max replicas</a:t>
            </a:r>
          </a:p>
          <a:p>
            <a:pPr lvl="2"/>
            <a:r>
              <a:rPr lang="en-US" dirty="0"/>
              <a:t>Metric to monitor (</a:t>
            </a:r>
            <a:r>
              <a:rPr lang="en-US" i="1" dirty="0"/>
              <a:t>e.g.</a:t>
            </a:r>
            <a:r>
              <a:rPr lang="en-US" dirty="0"/>
              <a:t> CPU usage)</a:t>
            </a:r>
          </a:p>
          <a:p>
            <a:pPr lvl="1"/>
            <a:r>
              <a:rPr lang="en-US" dirty="0"/>
              <a:t>Metric check every 30 seconds default</a:t>
            </a:r>
          </a:p>
          <a:p>
            <a:pPr lvl="1"/>
            <a:r>
              <a:rPr lang="en-US" dirty="0"/>
              <a:t>Scale down delay fixed at 5 minutes</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2819233"/>
          </a:xfrm>
        </p:spPr>
        <p:txBody>
          <a:bodyPr/>
          <a:lstStyle/>
          <a:p>
            <a:r>
              <a:rPr lang="en-US" dirty="0"/>
              <a:t>Cluster</a:t>
            </a:r>
          </a:p>
          <a:p>
            <a:pPr lvl="1"/>
            <a:r>
              <a:rPr lang="en-US" dirty="0"/>
              <a:t>Automatically scale the number of nodes based on scheduled pods and compute availability</a:t>
            </a:r>
          </a:p>
          <a:p>
            <a:pPr lvl="1"/>
            <a:r>
              <a:rPr lang="en-US" dirty="0"/>
              <a:t>Define</a:t>
            </a:r>
          </a:p>
          <a:p>
            <a:pPr lvl="2"/>
            <a:r>
              <a:rPr lang="en-US" dirty="0"/>
              <a:t>Min and max node count</a:t>
            </a:r>
          </a:p>
          <a:p>
            <a:pPr lvl="1"/>
            <a:r>
              <a:rPr lang="en-US" dirty="0"/>
              <a:t>Metric check every 10 seconds</a:t>
            </a:r>
          </a:p>
          <a:p>
            <a:pPr lvl="1"/>
            <a:r>
              <a:rPr lang="en-US" dirty="0"/>
              <a:t>Scale down delay fixed at 10 minutes</a:t>
            </a:r>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099"/>
            <a:ext cx="6096" cy="28163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
        <p:nvSpPr>
          <p:cNvPr id="12" name="Rectangle 11">
            <a:extLst>
              <a:ext uri="{FF2B5EF4-FFF2-40B4-BE49-F238E27FC236}">
                <a16:creationId xmlns:a16="http://schemas.microsoft.com/office/drawing/2014/main" id="{392B7927-4D50-4229-880E-EDAF11D0A144}"/>
              </a:ext>
            </a:extLst>
          </p:cNvPr>
          <p:cNvSpPr/>
          <p:nvPr/>
        </p:nvSpPr>
        <p:spPr bwMode="auto">
          <a:xfrm>
            <a:off x="788392" y="4238575"/>
            <a:ext cx="4878968" cy="2577835"/>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02B1372-3D48-4608-B5E0-60FDE99C6707}"/>
              </a:ext>
            </a:extLst>
          </p:cNvPr>
          <p:cNvSpPr txBox="1"/>
          <p:nvPr/>
        </p:nvSpPr>
        <p:spPr>
          <a:xfrm>
            <a:off x="971272" y="4336817"/>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14" name="Graphic 13">
            <a:extLst>
              <a:ext uri="{FF2B5EF4-FFF2-40B4-BE49-F238E27FC236}">
                <a16:creationId xmlns:a16="http://schemas.microsoft.com/office/drawing/2014/main" id="{91872FD2-5EFA-46FB-B0F2-0C218490B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512" y="4055696"/>
            <a:ext cx="365760" cy="365760"/>
          </a:xfrm>
          <a:prstGeom prst="rect">
            <a:avLst/>
          </a:prstGeom>
        </p:spPr>
      </p:pic>
      <p:sp>
        <p:nvSpPr>
          <p:cNvPr id="17" name="Rectangle 16">
            <a:extLst>
              <a:ext uri="{FF2B5EF4-FFF2-40B4-BE49-F238E27FC236}">
                <a16:creationId xmlns:a16="http://schemas.microsoft.com/office/drawing/2014/main" id="{2AA2DFA9-7555-4557-AE02-40534A668A43}"/>
              </a:ext>
            </a:extLst>
          </p:cNvPr>
          <p:cNvSpPr/>
          <p:nvPr/>
        </p:nvSpPr>
        <p:spPr bwMode="auto">
          <a:xfrm>
            <a:off x="971272"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8" name="Rectangle 17">
            <a:extLst>
              <a:ext uri="{FF2B5EF4-FFF2-40B4-BE49-F238E27FC236}">
                <a16:creationId xmlns:a16="http://schemas.microsoft.com/office/drawing/2014/main" id="{22A59FAE-7B5E-4096-99EC-D028553D3055}"/>
              </a:ext>
            </a:extLst>
          </p:cNvPr>
          <p:cNvSpPr/>
          <p:nvPr/>
        </p:nvSpPr>
        <p:spPr bwMode="auto">
          <a:xfrm>
            <a:off x="1895765"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9" name="Rectangle 18">
            <a:extLst>
              <a:ext uri="{FF2B5EF4-FFF2-40B4-BE49-F238E27FC236}">
                <a16:creationId xmlns:a16="http://schemas.microsoft.com/office/drawing/2014/main" id="{66E6C1D6-EB57-43FB-AA3D-F5175BDFF6D3}"/>
              </a:ext>
            </a:extLst>
          </p:cNvPr>
          <p:cNvSpPr/>
          <p:nvPr/>
        </p:nvSpPr>
        <p:spPr bwMode="auto">
          <a:xfrm>
            <a:off x="2820258"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23" name="Rectangle 22">
            <a:extLst>
              <a:ext uri="{FF2B5EF4-FFF2-40B4-BE49-F238E27FC236}">
                <a16:creationId xmlns:a16="http://schemas.microsoft.com/office/drawing/2014/main" id="{A807C948-4461-4294-A970-9762151F6483}"/>
              </a:ext>
            </a:extLst>
          </p:cNvPr>
          <p:cNvSpPr/>
          <p:nvPr/>
        </p:nvSpPr>
        <p:spPr bwMode="auto">
          <a:xfrm>
            <a:off x="1078033" y="5334001"/>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24E4C8-FEA6-4DC8-9FEB-A2BCDC406CD6}"/>
              </a:ext>
            </a:extLst>
          </p:cNvPr>
          <p:cNvSpPr/>
          <p:nvPr/>
        </p:nvSpPr>
        <p:spPr bwMode="auto">
          <a:xfrm>
            <a:off x="971272"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5" name="Rectangle 24">
            <a:extLst>
              <a:ext uri="{FF2B5EF4-FFF2-40B4-BE49-F238E27FC236}">
                <a16:creationId xmlns:a16="http://schemas.microsoft.com/office/drawing/2014/main" id="{A62AD272-8058-4AF5-8A8E-6F62E50A7576}"/>
              </a:ext>
            </a:extLst>
          </p:cNvPr>
          <p:cNvSpPr/>
          <p:nvPr/>
        </p:nvSpPr>
        <p:spPr bwMode="auto">
          <a:xfrm>
            <a:off x="1895765"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6" name="Rectangle 25">
            <a:extLst>
              <a:ext uri="{FF2B5EF4-FFF2-40B4-BE49-F238E27FC236}">
                <a16:creationId xmlns:a16="http://schemas.microsoft.com/office/drawing/2014/main" id="{68361FD7-3D79-4005-9440-2C897DB75887}"/>
              </a:ext>
            </a:extLst>
          </p:cNvPr>
          <p:cNvSpPr/>
          <p:nvPr/>
        </p:nvSpPr>
        <p:spPr bwMode="auto">
          <a:xfrm>
            <a:off x="2820258"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7" name="Rectangle 26">
            <a:extLst>
              <a:ext uri="{FF2B5EF4-FFF2-40B4-BE49-F238E27FC236}">
                <a16:creationId xmlns:a16="http://schemas.microsoft.com/office/drawing/2014/main" id="{E799BE1B-28D7-4142-B987-BD832FF7BA0A}"/>
              </a:ext>
            </a:extLst>
          </p:cNvPr>
          <p:cNvSpPr/>
          <p:nvPr/>
        </p:nvSpPr>
        <p:spPr bwMode="auto">
          <a:xfrm>
            <a:off x="3744751" y="601818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8" name="Rectangle 27">
            <a:extLst>
              <a:ext uri="{FF2B5EF4-FFF2-40B4-BE49-F238E27FC236}">
                <a16:creationId xmlns:a16="http://schemas.microsoft.com/office/drawing/2014/main" id="{B5C43197-E4CE-4A3D-A78A-37E6D1026D12}"/>
              </a:ext>
            </a:extLst>
          </p:cNvPr>
          <p:cNvSpPr/>
          <p:nvPr/>
        </p:nvSpPr>
        <p:spPr bwMode="auto">
          <a:xfrm>
            <a:off x="4669245" y="6015920"/>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9" name="TextBox 28">
            <a:extLst>
              <a:ext uri="{FF2B5EF4-FFF2-40B4-BE49-F238E27FC236}">
                <a16:creationId xmlns:a16="http://schemas.microsoft.com/office/drawing/2014/main" id="{942CC3CD-D793-41E5-8DD1-EBD02A35FAAD}"/>
              </a:ext>
            </a:extLst>
          </p:cNvPr>
          <p:cNvSpPr txBox="1"/>
          <p:nvPr/>
        </p:nvSpPr>
        <p:spPr>
          <a:xfrm>
            <a:off x="4349731" y="576893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33" name="Connector: Curved 57">
            <a:extLst>
              <a:ext uri="{FF2B5EF4-FFF2-40B4-BE49-F238E27FC236}">
                <a16:creationId xmlns:a16="http://schemas.microsoft.com/office/drawing/2014/main" id="{ACB1F22E-2090-4D50-82D0-FAC6808D7EB9}"/>
              </a:ext>
            </a:extLst>
          </p:cNvPr>
          <p:cNvCxnSpPr>
            <a:cxnSpLocks/>
          </p:cNvCxnSpPr>
          <p:nvPr/>
        </p:nvCxnSpPr>
        <p:spPr>
          <a:xfrm>
            <a:off x="4156231"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57">
            <a:extLst>
              <a:ext uri="{FF2B5EF4-FFF2-40B4-BE49-F238E27FC236}">
                <a16:creationId xmlns:a16="http://schemas.microsoft.com/office/drawing/2014/main" id="{26813413-709D-4C21-975D-32CDD603EED9}"/>
              </a:ext>
            </a:extLst>
          </p:cNvPr>
          <p:cNvCxnSpPr>
            <a:cxnSpLocks/>
          </p:cNvCxnSpPr>
          <p:nvPr/>
        </p:nvCxnSpPr>
        <p:spPr>
          <a:xfrm>
            <a:off x="5080725"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Transfer">
            <a:extLst>
              <a:ext uri="{FF2B5EF4-FFF2-40B4-BE49-F238E27FC236}">
                <a16:creationId xmlns:a16="http://schemas.microsoft.com/office/drawing/2014/main" id="{D00A7FB4-8769-44C1-AD47-A53C5E7EBA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73209" y="5387290"/>
            <a:ext cx="274320" cy="274320"/>
          </a:xfrm>
          <a:prstGeom prst="rect">
            <a:avLst/>
          </a:prstGeom>
        </p:spPr>
      </p:pic>
      <p:sp>
        <p:nvSpPr>
          <p:cNvPr id="41" name="Rectangle 40">
            <a:extLst>
              <a:ext uri="{FF2B5EF4-FFF2-40B4-BE49-F238E27FC236}">
                <a16:creationId xmlns:a16="http://schemas.microsoft.com/office/drawing/2014/main" id="{1D8B7698-12D7-42C7-90E2-999C9586CC77}"/>
              </a:ext>
            </a:extLst>
          </p:cNvPr>
          <p:cNvSpPr/>
          <p:nvPr/>
        </p:nvSpPr>
        <p:spPr bwMode="auto">
          <a:xfrm>
            <a:off x="6693386" y="4235821"/>
            <a:ext cx="4878968" cy="2580589"/>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AC6D009E-E607-469D-AB56-46E9C09360DD}"/>
              </a:ext>
            </a:extLst>
          </p:cNvPr>
          <p:cNvSpPr txBox="1"/>
          <p:nvPr/>
        </p:nvSpPr>
        <p:spPr>
          <a:xfrm>
            <a:off x="6876266" y="4334063"/>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43" name="Graphic 42">
            <a:extLst>
              <a:ext uri="{FF2B5EF4-FFF2-40B4-BE49-F238E27FC236}">
                <a16:creationId xmlns:a16="http://schemas.microsoft.com/office/drawing/2014/main" id="{5CD4E203-F993-4302-BD4E-4D7DA25615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0506" y="4052942"/>
            <a:ext cx="365760" cy="365760"/>
          </a:xfrm>
          <a:prstGeom prst="rect">
            <a:avLst/>
          </a:prstGeom>
        </p:spPr>
      </p:pic>
      <p:sp>
        <p:nvSpPr>
          <p:cNvPr id="44" name="Rectangle 43">
            <a:extLst>
              <a:ext uri="{FF2B5EF4-FFF2-40B4-BE49-F238E27FC236}">
                <a16:creationId xmlns:a16="http://schemas.microsoft.com/office/drawing/2014/main" id="{E8276132-D70D-4E3A-B12A-948C690DAB5C}"/>
              </a:ext>
            </a:extLst>
          </p:cNvPr>
          <p:cNvSpPr/>
          <p:nvPr/>
        </p:nvSpPr>
        <p:spPr bwMode="auto">
          <a:xfrm>
            <a:off x="6876266" y="4601581"/>
            <a:ext cx="4520933" cy="380899"/>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Cluster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D19A5B81-7D67-4768-8A3A-37E9A19A9380}"/>
              </a:ext>
            </a:extLst>
          </p:cNvPr>
          <p:cNvSpPr/>
          <p:nvPr/>
        </p:nvSpPr>
        <p:spPr bwMode="auto">
          <a:xfrm>
            <a:off x="6876266"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6" name="Rectangle 45">
            <a:extLst>
              <a:ext uri="{FF2B5EF4-FFF2-40B4-BE49-F238E27FC236}">
                <a16:creationId xmlns:a16="http://schemas.microsoft.com/office/drawing/2014/main" id="{C0FEAFFA-780F-4139-88D3-B1419C49EA86}"/>
              </a:ext>
            </a:extLst>
          </p:cNvPr>
          <p:cNvSpPr/>
          <p:nvPr/>
        </p:nvSpPr>
        <p:spPr bwMode="auto">
          <a:xfrm>
            <a:off x="780075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7" name="Rectangle 46">
            <a:extLst>
              <a:ext uri="{FF2B5EF4-FFF2-40B4-BE49-F238E27FC236}">
                <a16:creationId xmlns:a16="http://schemas.microsoft.com/office/drawing/2014/main" id="{CFDC0092-F98C-4E8A-AB56-8B8804402C16}"/>
              </a:ext>
            </a:extLst>
          </p:cNvPr>
          <p:cNvSpPr/>
          <p:nvPr/>
        </p:nvSpPr>
        <p:spPr bwMode="auto">
          <a:xfrm>
            <a:off x="8725252"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8" name="Rectangle 47">
            <a:extLst>
              <a:ext uri="{FF2B5EF4-FFF2-40B4-BE49-F238E27FC236}">
                <a16:creationId xmlns:a16="http://schemas.microsoft.com/office/drawing/2014/main" id="{9E97173C-DA21-46C6-B677-C2DB25023902}"/>
              </a:ext>
            </a:extLst>
          </p:cNvPr>
          <p:cNvSpPr/>
          <p:nvPr/>
        </p:nvSpPr>
        <p:spPr bwMode="auto">
          <a:xfrm>
            <a:off x="9649745"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49" name="Rectangle 48">
            <a:extLst>
              <a:ext uri="{FF2B5EF4-FFF2-40B4-BE49-F238E27FC236}">
                <a16:creationId xmlns:a16="http://schemas.microsoft.com/office/drawing/2014/main" id="{22C675A4-ABFB-4A15-9B05-256DAD6080FF}"/>
              </a:ext>
            </a:extLst>
          </p:cNvPr>
          <p:cNvSpPr/>
          <p:nvPr/>
        </p:nvSpPr>
        <p:spPr bwMode="auto">
          <a:xfrm>
            <a:off x="1057423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50" name="TextBox 49">
            <a:extLst>
              <a:ext uri="{FF2B5EF4-FFF2-40B4-BE49-F238E27FC236}">
                <a16:creationId xmlns:a16="http://schemas.microsoft.com/office/drawing/2014/main" id="{457C0455-A94F-4114-9678-621461BAF1A3}"/>
              </a:ext>
            </a:extLst>
          </p:cNvPr>
          <p:cNvSpPr txBox="1"/>
          <p:nvPr/>
        </p:nvSpPr>
        <p:spPr>
          <a:xfrm>
            <a:off x="10254725" y="505704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sp>
        <p:nvSpPr>
          <p:cNvPr id="51" name="Rectangle 50">
            <a:extLst>
              <a:ext uri="{FF2B5EF4-FFF2-40B4-BE49-F238E27FC236}">
                <a16:creationId xmlns:a16="http://schemas.microsoft.com/office/drawing/2014/main" id="{1AAE1B0B-BFEE-4456-8115-56D6959B05E6}"/>
              </a:ext>
            </a:extLst>
          </p:cNvPr>
          <p:cNvSpPr/>
          <p:nvPr/>
        </p:nvSpPr>
        <p:spPr bwMode="auto">
          <a:xfrm>
            <a:off x="6983027" y="5636048"/>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12DD62DB-CC61-469F-90A5-A39FDE3C562D}"/>
              </a:ext>
            </a:extLst>
          </p:cNvPr>
          <p:cNvSpPr/>
          <p:nvPr/>
        </p:nvSpPr>
        <p:spPr bwMode="auto">
          <a:xfrm>
            <a:off x="6876266"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2E9DBEF0-1976-4304-8CDB-8408F78C0F53}"/>
              </a:ext>
            </a:extLst>
          </p:cNvPr>
          <p:cNvSpPr/>
          <p:nvPr/>
        </p:nvSpPr>
        <p:spPr bwMode="auto">
          <a:xfrm>
            <a:off x="7800759"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4" name="Rectangle 53">
            <a:extLst>
              <a:ext uri="{FF2B5EF4-FFF2-40B4-BE49-F238E27FC236}">
                <a16:creationId xmlns:a16="http://schemas.microsoft.com/office/drawing/2014/main" id="{DB2C4A7E-2404-455D-B88B-4FD6DFB75F46}"/>
              </a:ext>
            </a:extLst>
          </p:cNvPr>
          <p:cNvSpPr/>
          <p:nvPr/>
        </p:nvSpPr>
        <p:spPr bwMode="auto">
          <a:xfrm>
            <a:off x="8725252"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5" name="Rectangle 54">
            <a:extLst>
              <a:ext uri="{FF2B5EF4-FFF2-40B4-BE49-F238E27FC236}">
                <a16:creationId xmlns:a16="http://schemas.microsoft.com/office/drawing/2014/main" id="{16468924-6C13-41FA-8A64-18F5D4A14D79}"/>
              </a:ext>
            </a:extLst>
          </p:cNvPr>
          <p:cNvSpPr/>
          <p:nvPr/>
        </p:nvSpPr>
        <p:spPr bwMode="auto">
          <a:xfrm>
            <a:off x="9649745" y="632023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6" name="Rectangle 55">
            <a:extLst>
              <a:ext uri="{FF2B5EF4-FFF2-40B4-BE49-F238E27FC236}">
                <a16:creationId xmlns:a16="http://schemas.microsoft.com/office/drawing/2014/main" id="{1A0B0A35-EFCB-4A97-AB6B-4EA6AD164E97}"/>
              </a:ext>
            </a:extLst>
          </p:cNvPr>
          <p:cNvSpPr/>
          <p:nvPr/>
        </p:nvSpPr>
        <p:spPr bwMode="auto">
          <a:xfrm>
            <a:off x="10574239" y="631796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7" name="TextBox 56">
            <a:extLst>
              <a:ext uri="{FF2B5EF4-FFF2-40B4-BE49-F238E27FC236}">
                <a16:creationId xmlns:a16="http://schemas.microsoft.com/office/drawing/2014/main" id="{3C9808F1-EE01-41CB-998A-1317947F7F14}"/>
              </a:ext>
            </a:extLst>
          </p:cNvPr>
          <p:cNvSpPr txBox="1"/>
          <p:nvPr/>
        </p:nvSpPr>
        <p:spPr>
          <a:xfrm>
            <a:off x="10254725" y="6070981"/>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58" name="Connector: Curved 57">
            <a:extLst>
              <a:ext uri="{FF2B5EF4-FFF2-40B4-BE49-F238E27FC236}">
                <a16:creationId xmlns:a16="http://schemas.microsoft.com/office/drawing/2014/main" id="{75306FDA-8AE4-4E3E-A11C-08D59151A688}"/>
              </a:ext>
            </a:extLst>
          </p:cNvPr>
          <p:cNvCxnSpPr>
            <a:cxnSpLocks/>
          </p:cNvCxnSpPr>
          <p:nvPr/>
        </p:nvCxnSpPr>
        <p:spPr>
          <a:xfrm>
            <a:off x="10061225"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7">
            <a:extLst>
              <a:ext uri="{FF2B5EF4-FFF2-40B4-BE49-F238E27FC236}">
                <a16:creationId xmlns:a16="http://schemas.microsoft.com/office/drawing/2014/main" id="{D13A3ECA-17B2-483E-B4F6-B8FF93C41814}"/>
              </a:ext>
            </a:extLst>
          </p:cNvPr>
          <p:cNvCxnSpPr>
            <a:cxnSpLocks/>
          </p:cNvCxnSpPr>
          <p:nvPr/>
        </p:nvCxnSpPr>
        <p:spPr>
          <a:xfrm>
            <a:off x="10985719"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7">
            <a:extLst>
              <a:ext uri="{FF2B5EF4-FFF2-40B4-BE49-F238E27FC236}">
                <a16:creationId xmlns:a16="http://schemas.microsoft.com/office/drawing/2014/main" id="{96F075EF-51A6-47E4-9BC2-84F2F9664E81}"/>
              </a:ext>
            </a:extLst>
          </p:cNvPr>
          <p:cNvCxnSpPr>
            <a:cxnSpLocks/>
          </p:cNvCxnSpPr>
          <p:nvPr/>
        </p:nvCxnSpPr>
        <p:spPr>
          <a:xfrm>
            <a:off x="10061225"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57">
            <a:extLst>
              <a:ext uri="{FF2B5EF4-FFF2-40B4-BE49-F238E27FC236}">
                <a16:creationId xmlns:a16="http://schemas.microsoft.com/office/drawing/2014/main" id="{0416B999-8D6F-4E9D-9E06-550B28D0BC21}"/>
              </a:ext>
            </a:extLst>
          </p:cNvPr>
          <p:cNvCxnSpPr>
            <a:cxnSpLocks/>
          </p:cNvCxnSpPr>
          <p:nvPr/>
        </p:nvCxnSpPr>
        <p:spPr>
          <a:xfrm>
            <a:off x="10985719"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Transfer">
            <a:extLst>
              <a:ext uri="{FF2B5EF4-FFF2-40B4-BE49-F238E27FC236}">
                <a16:creationId xmlns:a16="http://schemas.microsoft.com/office/drawing/2014/main" id="{FAFA16CF-0A9F-4966-BE07-C5B15F7386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9385" y="4665234"/>
            <a:ext cx="274320" cy="274320"/>
          </a:xfrm>
          <a:prstGeom prst="rect">
            <a:avLst/>
          </a:prstGeom>
        </p:spPr>
      </p:pic>
      <p:pic>
        <p:nvPicPr>
          <p:cNvPr id="63" name="Graphic 62" descr="Transfer">
            <a:extLst>
              <a:ext uri="{FF2B5EF4-FFF2-40B4-BE49-F238E27FC236}">
                <a16:creationId xmlns:a16="http://schemas.microsoft.com/office/drawing/2014/main" id="{52B00BF7-3BF4-4F17-A68B-FC2F1E3431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78203" y="5689337"/>
            <a:ext cx="274320" cy="274320"/>
          </a:xfrm>
          <a:prstGeom prst="rect">
            <a:avLst/>
          </a:prstGeom>
        </p:spPr>
      </p:pic>
    </p:spTree>
    <p:extLst>
      <p:ext uri="{BB962C8B-B14F-4D97-AF65-F5344CB8AC3E}">
        <p14:creationId xmlns:p14="http://schemas.microsoft.com/office/powerpoint/2010/main" val="372624979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Cluster autoscaling in multiple node pools</a:t>
            </a:r>
          </a:p>
        </p:txBody>
      </p:sp>
    </p:spTree>
    <p:extLst>
      <p:ext uri="{BB962C8B-B14F-4D97-AF65-F5344CB8AC3E}">
        <p14:creationId xmlns:p14="http://schemas.microsoft.com/office/powerpoint/2010/main" val="23232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Monitoring</a:t>
            </a:r>
          </a:p>
        </p:txBody>
      </p:sp>
    </p:spTree>
    <p:extLst>
      <p:ext uri="{BB962C8B-B14F-4D97-AF65-F5344CB8AC3E}">
        <p14:creationId xmlns:p14="http://schemas.microsoft.com/office/powerpoint/2010/main" val="25240689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Rounded Corners 227">
            <a:extLst>
              <a:ext uri="{FF2B5EF4-FFF2-40B4-BE49-F238E27FC236}">
                <a16:creationId xmlns:a16="http://schemas.microsoft.com/office/drawing/2014/main" id="{4549BFB5-A57C-4548-811F-C57361A26F9E}"/>
              </a:ext>
            </a:extLst>
          </p:cNvPr>
          <p:cNvSpPr/>
          <p:nvPr/>
        </p:nvSpPr>
        <p:spPr bwMode="auto">
          <a:xfrm>
            <a:off x="69258" y="5532119"/>
            <a:ext cx="3595079" cy="1264971"/>
          </a:xfrm>
          <a:prstGeom prst="roundRect">
            <a:avLst>
              <a:gd name="adj" fmla="val 5420"/>
            </a:avLst>
          </a:prstGeom>
          <a:noFill/>
          <a:ln w="9525"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1" name="Rectangle: Rounded Corners 110">
            <a:extLst>
              <a:ext uri="{FF2B5EF4-FFF2-40B4-BE49-F238E27FC236}">
                <a16:creationId xmlns:a16="http://schemas.microsoft.com/office/drawing/2014/main" id="{BE365318-4570-4B31-B821-73CD4E6935D5}"/>
              </a:ext>
            </a:extLst>
          </p:cNvPr>
          <p:cNvSpPr/>
          <p:nvPr/>
        </p:nvSpPr>
        <p:spPr bwMode="auto">
          <a:xfrm>
            <a:off x="3792728" y="641993"/>
            <a:ext cx="8291660" cy="5893603"/>
          </a:xfrm>
          <a:prstGeom prst="roundRect">
            <a:avLst>
              <a:gd name="adj" fmla="val 1624"/>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8A923ADC-B956-4291-8127-9BDDD1224177}"/>
              </a:ext>
            </a:extLst>
          </p:cNvPr>
          <p:cNvSpPr/>
          <p:nvPr/>
        </p:nvSpPr>
        <p:spPr bwMode="auto">
          <a:xfrm>
            <a:off x="7573619" y="5330140"/>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21ABF465-BC3E-4C13-A5E0-9245908A5B11}"/>
              </a:ext>
            </a:extLst>
          </p:cNvPr>
          <p:cNvSpPr/>
          <p:nvPr/>
        </p:nvSpPr>
        <p:spPr bwMode="auto">
          <a:xfrm>
            <a:off x="7573619" y="3091056"/>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478B698C-8F14-4698-A6DC-CB91A78690DB}"/>
              </a:ext>
            </a:extLst>
          </p:cNvPr>
          <p:cNvSpPr/>
          <p:nvPr/>
        </p:nvSpPr>
        <p:spPr bwMode="auto">
          <a:xfrm>
            <a:off x="7573619" y="4210598"/>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706DE21E-5D0B-4DBF-B119-4F914C2F9DA0}"/>
              </a:ext>
            </a:extLst>
          </p:cNvPr>
          <p:cNvSpPr/>
          <p:nvPr/>
        </p:nvSpPr>
        <p:spPr bwMode="auto">
          <a:xfrm>
            <a:off x="7573619" y="1971514"/>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2FA73AAB-823D-4BC6-A4CC-508E40849264}"/>
              </a:ext>
            </a:extLst>
          </p:cNvPr>
          <p:cNvSpPr/>
          <p:nvPr/>
        </p:nvSpPr>
        <p:spPr bwMode="auto">
          <a:xfrm>
            <a:off x="7573619" y="851972"/>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9" name="Group 118">
            <a:extLst>
              <a:ext uri="{FF2B5EF4-FFF2-40B4-BE49-F238E27FC236}">
                <a16:creationId xmlns:a16="http://schemas.microsoft.com/office/drawing/2014/main" id="{E05C82CD-FEBF-4395-8296-F81DCA63EFBB}"/>
              </a:ext>
            </a:extLst>
          </p:cNvPr>
          <p:cNvGrpSpPr/>
          <p:nvPr/>
        </p:nvGrpSpPr>
        <p:grpSpPr>
          <a:xfrm>
            <a:off x="7984278" y="976211"/>
            <a:ext cx="986068" cy="732493"/>
            <a:chOff x="7595189" y="412152"/>
            <a:chExt cx="1005840" cy="747180"/>
          </a:xfrm>
        </p:grpSpPr>
        <p:pic>
          <p:nvPicPr>
            <p:cNvPr id="201" name="Graphic 204">
              <a:extLst>
                <a:ext uri="{FF2B5EF4-FFF2-40B4-BE49-F238E27FC236}">
                  <a16:creationId xmlns:a16="http://schemas.microsoft.com/office/drawing/2014/main" id="{B272C3CA-62D1-4B52-8636-34D0F5D2D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422" y="412152"/>
              <a:ext cx="383374" cy="383374"/>
            </a:xfrm>
            <a:prstGeom prst="rect">
              <a:avLst/>
            </a:prstGeom>
          </p:spPr>
        </p:pic>
        <p:sp>
          <p:nvSpPr>
            <p:cNvPr id="202" name="TextBox 205">
              <a:extLst>
                <a:ext uri="{FF2B5EF4-FFF2-40B4-BE49-F238E27FC236}">
                  <a16:creationId xmlns:a16="http://schemas.microsoft.com/office/drawing/2014/main" id="{D8282856-B075-4C63-A906-9462E484E559}"/>
                </a:ext>
              </a:extLst>
            </p:cNvPr>
            <p:cNvSpPr txBox="1"/>
            <p:nvPr/>
          </p:nvSpPr>
          <p:spPr>
            <a:xfrm>
              <a:off x="7595189"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0" name="Group 119">
            <a:extLst>
              <a:ext uri="{FF2B5EF4-FFF2-40B4-BE49-F238E27FC236}">
                <a16:creationId xmlns:a16="http://schemas.microsoft.com/office/drawing/2014/main" id="{83DBC83B-08A0-4B88-8617-CC32686C72DA}"/>
              </a:ext>
            </a:extLst>
          </p:cNvPr>
          <p:cNvGrpSpPr/>
          <p:nvPr/>
        </p:nvGrpSpPr>
        <p:grpSpPr>
          <a:xfrm>
            <a:off x="8970354" y="933187"/>
            <a:ext cx="986067" cy="775516"/>
            <a:chOff x="8601046" y="368265"/>
            <a:chExt cx="1005840" cy="791067"/>
          </a:xfrm>
        </p:grpSpPr>
        <p:pic>
          <p:nvPicPr>
            <p:cNvPr id="199" name="Graphic 202">
              <a:extLst>
                <a:ext uri="{FF2B5EF4-FFF2-40B4-BE49-F238E27FC236}">
                  <a16:creationId xmlns:a16="http://schemas.microsoft.com/office/drawing/2014/main" id="{DC088F19-32D8-4F45-AF6D-3F06B575FD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8392" y="368265"/>
              <a:ext cx="471148" cy="471148"/>
            </a:xfrm>
            <a:prstGeom prst="rect">
              <a:avLst/>
            </a:prstGeom>
          </p:spPr>
        </p:pic>
        <p:sp>
          <p:nvSpPr>
            <p:cNvPr id="200" name="TextBox 203">
              <a:extLst>
                <a:ext uri="{FF2B5EF4-FFF2-40B4-BE49-F238E27FC236}">
                  <a16:creationId xmlns:a16="http://schemas.microsoft.com/office/drawing/2014/main" id="{3063F77F-7559-4C24-9732-FCE0F0CAEB1D}"/>
                </a:ext>
              </a:extLst>
            </p:cNvPr>
            <p:cNvSpPr txBox="1"/>
            <p:nvPr/>
          </p:nvSpPr>
          <p:spPr>
            <a:xfrm>
              <a:off x="8601046"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Containers</a:t>
              </a:r>
            </a:p>
          </p:txBody>
        </p:sp>
      </p:grpSp>
      <p:grpSp>
        <p:nvGrpSpPr>
          <p:cNvPr id="121" name="Group 120">
            <a:extLst>
              <a:ext uri="{FF2B5EF4-FFF2-40B4-BE49-F238E27FC236}">
                <a16:creationId xmlns:a16="http://schemas.microsoft.com/office/drawing/2014/main" id="{A8745517-D791-48AA-8ED6-C3A64897BAE7}"/>
              </a:ext>
            </a:extLst>
          </p:cNvPr>
          <p:cNvGrpSpPr/>
          <p:nvPr/>
        </p:nvGrpSpPr>
        <p:grpSpPr>
          <a:xfrm>
            <a:off x="9956438" y="933187"/>
            <a:ext cx="791765" cy="775516"/>
            <a:chOff x="9606903" y="368265"/>
            <a:chExt cx="807642" cy="791067"/>
          </a:xfrm>
        </p:grpSpPr>
        <p:pic>
          <p:nvPicPr>
            <p:cNvPr id="197" name="Graphic 200">
              <a:extLst>
                <a:ext uri="{FF2B5EF4-FFF2-40B4-BE49-F238E27FC236}">
                  <a16:creationId xmlns:a16="http://schemas.microsoft.com/office/drawing/2014/main" id="{27786AC2-BDEB-4369-9B2F-EA44183E02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5150" y="368265"/>
              <a:ext cx="471148" cy="471148"/>
            </a:xfrm>
            <a:prstGeom prst="rect">
              <a:avLst/>
            </a:prstGeom>
          </p:spPr>
        </p:pic>
        <p:sp>
          <p:nvSpPr>
            <p:cNvPr id="198" name="TextBox 201">
              <a:extLst>
                <a:ext uri="{FF2B5EF4-FFF2-40B4-BE49-F238E27FC236}">
                  <a16:creationId xmlns:a16="http://schemas.microsoft.com/office/drawing/2014/main" id="{CD921616-595A-4B83-AD1A-DB45265C2D95}"/>
                </a:ext>
              </a:extLst>
            </p:cNvPr>
            <p:cNvSpPr txBox="1"/>
            <p:nvPr/>
          </p:nvSpPr>
          <p:spPr>
            <a:xfrm>
              <a:off x="9606903" y="808467"/>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2" name="Group 121">
            <a:extLst>
              <a:ext uri="{FF2B5EF4-FFF2-40B4-BE49-F238E27FC236}">
                <a16:creationId xmlns:a16="http://schemas.microsoft.com/office/drawing/2014/main" id="{4AF6E16F-588B-4269-830A-05A7C2FEA38C}"/>
              </a:ext>
            </a:extLst>
          </p:cNvPr>
          <p:cNvGrpSpPr/>
          <p:nvPr/>
        </p:nvGrpSpPr>
        <p:grpSpPr>
          <a:xfrm>
            <a:off x="10748219" y="933187"/>
            <a:ext cx="986067" cy="938449"/>
            <a:chOff x="10414561" y="368265"/>
            <a:chExt cx="1005840" cy="957267"/>
          </a:xfrm>
        </p:grpSpPr>
        <p:pic>
          <p:nvPicPr>
            <p:cNvPr id="195" name="Graphic 198">
              <a:extLst>
                <a:ext uri="{FF2B5EF4-FFF2-40B4-BE49-F238E27FC236}">
                  <a16:creationId xmlns:a16="http://schemas.microsoft.com/office/drawing/2014/main" id="{1844193D-4BBC-458E-8CEF-6D2593648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1907" y="368265"/>
              <a:ext cx="471148" cy="471148"/>
            </a:xfrm>
            <a:prstGeom prst="rect">
              <a:avLst/>
            </a:prstGeom>
          </p:spPr>
        </p:pic>
        <p:sp>
          <p:nvSpPr>
            <p:cNvPr id="196" name="TextBox 199">
              <a:extLst>
                <a:ext uri="{FF2B5EF4-FFF2-40B4-BE49-F238E27FC236}">
                  <a16:creationId xmlns:a16="http://schemas.microsoft.com/office/drawing/2014/main" id="{EFCA7163-D0F5-4A52-99D9-9384D248F60C}"/>
                </a:ext>
              </a:extLst>
            </p:cNvPr>
            <p:cNvSpPr txBox="1"/>
            <p:nvPr/>
          </p:nvSpPr>
          <p:spPr>
            <a:xfrm>
              <a:off x="10414561" y="808467"/>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3" name="TextBox 125">
            <a:extLst>
              <a:ext uri="{FF2B5EF4-FFF2-40B4-BE49-F238E27FC236}">
                <a16:creationId xmlns:a16="http://schemas.microsoft.com/office/drawing/2014/main" id="{B7BD43A2-BE40-4940-8826-FD74027258D3}"/>
              </a:ext>
            </a:extLst>
          </p:cNvPr>
          <p:cNvSpPr txBox="1"/>
          <p:nvPr/>
        </p:nvSpPr>
        <p:spPr>
          <a:xfrm>
            <a:off x="7204902" y="1206346"/>
            <a:ext cx="741710" cy="310417"/>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Insights</a:t>
            </a:r>
          </a:p>
        </p:txBody>
      </p:sp>
      <p:grpSp>
        <p:nvGrpSpPr>
          <p:cNvPr id="124" name="Group 123">
            <a:extLst>
              <a:ext uri="{FF2B5EF4-FFF2-40B4-BE49-F238E27FC236}">
                <a16:creationId xmlns:a16="http://schemas.microsoft.com/office/drawing/2014/main" id="{EC922D05-41A9-40A2-9208-17768612FEA2}"/>
              </a:ext>
            </a:extLst>
          </p:cNvPr>
          <p:cNvGrpSpPr/>
          <p:nvPr/>
        </p:nvGrpSpPr>
        <p:grpSpPr>
          <a:xfrm>
            <a:off x="7204897" y="2078685"/>
            <a:ext cx="4529383" cy="804446"/>
            <a:chOff x="7031667" y="1956872"/>
            <a:chExt cx="4620208" cy="820577"/>
          </a:xfrm>
        </p:grpSpPr>
        <p:grpSp>
          <p:nvGrpSpPr>
            <p:cNvPr id="182" name="Group 181">
              <a:extLst>
                <a:ext uri="{FF2B5EF4-FFF2-40B4-BE49-F238E27FC236}">
                  <a16:creationId xmlns:a16="http://schemas.microsoft.com/office/drawing/2014/main" id="{C3F88CBB-B2C7-48F9-80AB-69DF7E4EB1C1}"/>
                </a:ext>
              </a:extLst>
            </p:cNvPr>
            <p:cNvGrpSpPr/>
            <p:nvPr/>
          </p:nvGrpSpPr>
          <p:grpSpPr>
            <a:xfrm>
              <a:off x="7826663" y="1956872"/>
              <a:ext cx="1005840" cy="820577"/>
              <a:chOff x="7800981" y="1749888"/>
              <a:chExt cx="1005840" cy="820577"/>
            </a:xfrm>
          </p:grpSpPr>
          <p:pic>
            <p:nvPicPr>
              <p:cNvPr id="193" name="Graphic 196">
                <a:extLst>
                  <a:ext uri="{FF2B5EF4-FFF2-40B4-BE49-F238E27FC236}">
                    <a16:creationId xmlns:a16="http://schemas.microsoft.com/office/drawing/2014/main" id="{BCE00207-C53C-461E-8D8B-CFC8CC2619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68327" y="1749888"/>
                <a:ext cx="471148" cy="471148"/>
              </a:xfrm>
              <a:prstGeom prst="rect">
                <a:avLst/>
              </a:prstGeom>
            </p:spPr>
          </p:pic>
          <p:sp>
            <p:nvSpPr>
              <p:cNvPr id="194" name="TextBox 197">
                <a:extLst>
                  <a:ext uri="{FF2B5EF4-FFF2-40B4-BE49-F238E27FC236}">
                    <a16:creationId xmlns:a16="http://schemas.microsoft.com/office/drawing/2014/main" id="{A0C63D1B-AA04-4B78-A233-54AB5CAD38BD}"/>
                  </a:ext>
                </a:extLst>
              </p:cNvPr>
              <p:cNvSpPr txBox="1"/>
              <p:nvPr/>
            </p:nvSpPr>
            <p:spPr>
              <a:xfrm>
                <a:off x="7800981"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3" name="Group 182">
              <a:extLst>
                <a:ext uri="{FF2B5EF4-FFF2-40B4-BE49-F238E27FC236}">
                  <a16:creationId xmlns:a16="http://schemas.microsoft.com/office/drawing/2014/main" id="{548F44B5-498A-44BC-BA59-A7549E51FD9D}"/>
                </a:ext>
              </a:extLst>
            </p:cNvPr>
            <p:cNvGrpSpPr/>
            <p:nvPr/>
          </p:nvGrpSpPr>
          <p:grpSpPr>
            <a:xfrm>
              <a:off x="8832520" y="1956872"/>
              <a:ext cx="1005840" cy="820577"/>
              <a:chOff x="8591257" y="1749888"/>
              <a:chExt cx="1005840" cy="820577"/>
            </a:xfrm>
          </p:grpSpPr>
          <p:pic>
            <p:nvPicPr>
              <p:cNvPr id="191" name="Graphic 194">
                <a:extLst>
                  <a:ext uri="{FF2B5EF4-FFF2-40B4-BE49-F238E27FC236}">
                    <a16:creationId xmlns:a16="http://schemas.microsoft.com/office/drawing/2014/main" id="{5BE715F2-4A5B-4315-AB1E-11D0F2FCB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58603" y="1749888"/>
                <a:ext cx="471148" cy="471148"/>
              </a:xfrm>
              <a:prstGeom prst="rect">
                <a:avLst/>
              </a:prstGeom>
            </p:spPr>
          </p:pic>
          <p:sp>
            <p:nvSpPr>
              <p:cNvPr id="192" name="TextBox 195">
                <a:extLst>
                  <a:ext uri="{FF2B5EF4-FFF2-40B4-BE49-F238E27FC236}">
                    <a16:creationId xmlns:a16="http://schemas.microsoft.com/office/drawing/2014/main" id="{BB4BF4B8-9B31-4EFB-809C-31F9FCBFF16D}"/>
                  </a:ext>
                </a:extLst>
              </p:cNvPr>
              <p:cNvSpPr txBox="1"/>
              <p:nvPr/>
            </p:nvSpPr>
            <p:spPr>
              <a:xfrm>
                <a:off x="8591257"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4" name="Group 183">
              <a:extLst>
                <a:ext uri="{FF2B5EF4-FFF2-40B4-BE49-F238E27FC236}">
                  <a16:creationId xmlns:a16="http://schemas.microsoft.com/office/drawing/2014/main" id="{F5A5FB9E-52B6-4775-84D9-09CDB193BEB8}"/>
                </a:ext>
              </a:extLst>
            </p:cNvPr>
            <p:cNvGrpSpPr/>
            <p:nvPr/>
          </p:nvGrpSpPr>
          <p:grpSpPr>
            <a:xfrm>
              <a:off x="9838377" y="1956872"/>
              <a:ext cx="807642" cy="820577"/>
              <a:chOff x="9497397" y="1749888"/>
              <a:chExt cx="807642" cy="820577"/>
            </a:xfrm>
          </p:grpSpPr>
          <p:pic>
            <p:nvPicPr>
              <p:cNvPr id="189" name="Graphic 192">
                <a:extLst>
                  <a:ext uri="{FF2B5EF4-FFF2-40B4-BE49-F238E27FC236}">
                    <a16:creationId xmlns:a16="http://schemas.microsoft.com/office/drawing/2014/main" id="{2BC22E2E-FB74-4BCA-A782-5A6FD6CDD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644" y="1749888"/>
                <a:ext cx="471148" cy="471148"/>
              </a:xfrm>
              <a:prstGeom prst="rect">
                <a:avLst/>
              </a:prstGeom>
            </p:spPr>
          </p:pic>
          <p:sp>
            <p:nvSpPr>
              <p:cNvPr id="190" name="TextBox 193">
                <a:extLst>
                  <a:ext uri="{FF2B5EF4-FFF2-40B4-BE49-F238E27FC236}">
                    <a16:creationId xmlns:a16="http://schemas.microsoft.com/office/drawing/2014/main" id="{280A5F75-0D03-4507-8FB8-E8A8733C8670}"/>
                  </a:ext>
                </a:extLst>
              </p:cNvPr>
              <p:cNvSpPr txBox="1"/>
              <p:nvPr/>
            </p:nvSpPr>
            <p:spPr>
              <a:xfrm>
                <a:off x="9497397" y="2219600"/>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5" name="Group 184">
              <a:extLst>
                <a:ext uri="{FF2B5EF4-FFF2-40B4-BE49-F238E27FC236}">
                  <a16:creationId xmlns:a16="http://schemas.microsoft.com/office/drawing/2014/main" id="{F5275D87-1344-40A3-AD6B-C25191274848}"/>
                </a:ext>
              </a:extLst>
            </p:cNvPr>
            <p:cNvGrpSpPr/>
            <p:nvPr/>
          </p:nvGrpSpPr>
          <p:grpSpPr>
            <a:xfrm>
              <a:off x="10646035" y="1956872"/>
              <a:ext cx="1005840" cy="820577"/>
              <a:chOff x="10325683" y="1749888"/>
              <a:chExt cx="1005840" cy="820577"/>
            </a:xfrm>
          </p:grpSpPr>
          <p:pic>
            <p:nvPicPr>
              <p:cNvPr id="187" name="Graphic 190">
                <a:extLst>
                  <a:ext uri="{FF2B5EF4-FFF2-40B4-BE49-F238E27FC236}">
                    <a16:creationId xmlns:a16="http://schemas.microsoft.com/office/drawing/2014/main" id="{188D525C-E891-457E-BB92-A4C547B67D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93029" y="1749888"/>
                <a:ext cx="471148" cy="471148"/>
              </a:xfrm>
              <a:prstGeom prst="rect">
                <a:avLst/>
              </a:prstGeom>
            </p:spPr>
          </p:pic>
          <p:sp>
            <p:nvSpPr>
              <p:cNvPr id="188" name="TextBox 191">
                <a:extLst>
                  <a:ext uri="{FF2B5EF4-FFF2-40B4-BE49-F238E27FC236}">
                    <a16:creationId xmlns:a16="http://schemas.microsoft.com/office/drawing/2014/main" id="{6411D6FF-9960-4792-85DE-959065ECC868}"/>
                  </a:ext>
                </a:extLst>
              </p:cNvPr>
              <p:cNvSpPr txBox="1"/>
              <p:nvPr/>
            </p:nvSpPr>
            <p:spPr>
              <a:xfrm>
                <a:off x="10325683"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86" name="TextBox 189">
              <a:extLst>
                <a:ext uri="{FF2B5EF4-FFF2-40B4-BE49-F238E27FC236}">
                  <a16:creationId xmlns:a16="http://schemas.microsoft.com/office/drawing/2014/main" id="{F32CCCCD-84C8-46DE-8E3B-B840B5D17F0C}"/>
                </a:ext>
              </a:extLst>
            </p:cNvPr>
            <p:cNvSpPr txBox="1"/>
            <p:nvPr/>
          </p:nvSpPr>
          <p:spPr>
            <a:xfrm>
              <a:off x="7031667" y="2199759"/>
              <a:ext cx="825255"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Visualize</a:t>
              </a:r>
            </a:p>
          </p:txBody>
        </p:sp>
      </p:grpSp>
      <p:grpSp>
        <p:nvGrpSpPr>
          <p:cNvPr id="125" name="Group 124">
            <a:extLst>
              <a:ext uri="{FF2B5EF4-FFF2-40B4-BE49-F238E27FC236}">
                <a16:creationId xmlns:a16="http://schemas.microsoft.com/office/drawing/2014/main" id="{48C35181-8FED-4D45-99B6-21740B8D2220}"/>
              </a:ext>
            </a:extLst>
          </p:cNvPr>
          <p:cNvGrpSpPr/>
          <p:nvPr/>
        </p:nvGrpSpPr>
        <p:grpSpPr>
          <a:xfrm>
            <a:off x="7204900" y="3190970"/>
            <a:ext cx="3839647" cy="787775"/>
            <a:chOff x="7031667" y="3091461"/>
            <a:chExt cx="3916641" cy="803572"/>
          </a:xfrm>
        </p:grpSpPr>
        <p:grpSp>
          <p:nvGrpSpPr>
            <p:cNvPr id="175" name="Group 174">
              <a:extLst>
                <a:ext uri="{FF2B5EF4-FFF2-40B4-BE49-F238E27FC236}">
                  <a16:creationId xmlns:a16="http://schemas.microsoft.com/office/drawing/2014/main" id="{E09A6DED-0F1A-4460-A1FF-58AEBC6CB22B}"/>
                </a:ext>
              </a:extLst>
            </p:cNvPr>
            <p:cNvGrpSpPr/>
            <p:nvPr/>
          </p:nvGrpSpPr>
          <p:grpSpPr>
            <a:xfrm>
              <a:off x="8227358" y="3091461"/>
              <a:ext cx="1428296" cy="803572"/>
              <a:chOff x="8433984" y="2998661"/>
              <a:chExt cx="1428296" cy="803572"/>
            </a:xfrm>
          </p:grpSpPr>
          <p:pic>
            <p:nvPicPr>
              <p:cNvPr id="180" name="Graphic 183">
                <a:extLst>
                  <a:ext uri="{FF2B5EF4-FFF2-40B4-BE49-F238E27FC236}">
                    <a16:creationId xmlns:a16="http://schemas.microsoft.com/office/drawing/2014/main" id="{B613084D-A55D-4854-9C21-94986875EF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12557" y="2998661"/>
                <a:ext cx="471148" cy="471148"/>
              </a:xfrm>
              <a:prstGeom prst="rect">
                <a:avLst/>
              </a:prstGeom>
            </p:spPr>
          </p:pic>
          <p:sp>
            <p:nvSpPr>
              <p:cNvPr id="181" name="TextBox 184">
                <a:extLst>
                  <a:ext uri="{FF2B5EF4-FFF2-40B4-BE49-F238E27FC236}">
                    <a16:creationId xmlns:a16="http://schemas.microsoft.com/office/drawing/2014/main" id="{FFEA9419-C8D6-4CC2-9769-F87C83945C1B}"/>
                  </a:ext>
                </a:extLst>
              </p:cNvPr>
              <p:cNvSpPr txBox="1"/>
              <p:nvPr/>
            </p:nvSpPr>
            <p:spPr>
              <a:xfrm>
                <a:off x="8433984" y="3451368"/>
                <a:ext cx="1428296"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76" name="Group 175">
              <a:extLst>
                <a:ext uri="{FF2B5EF4-FFF2-40B4-BE49-F238E27FC236}">
                  <a16:creationId xmlns:a16="http://schemas.microsoft.com/office/drawing/2014/main" id="{00CB0759-A204-4918-9B57-E2E2BF6DA652}"/>
                </a:ext>
              </a:extLst>
            </p:cNvPr>
            <p:cNvGrpSpPr/>
            <p:nvPr/>
          </p:nvGrpSpPr>
          <p:grpSpPr>
            <a:xfrm>
              <a:off x="9801454" y="3091461"/>
              <a:ext cx="1146854" cy="803572"/>
              <a:chOff x="9711646" y="2998661"/>
              <a:chExt cx="1146854" cy="803572"/>
            </a:xfrm>
          </p:grpSpPr>
          <p:pic>
            <p:nvPicPr>
              <p:cNvPr id="178" name="Graphic 181">
                <a:extLst>
                  <a:ext uri="{FF2B5EF4-FFF2-40B4-BE49-F238E27FC236}">
                    <a16:creationId xmlns:a16="http://schemas.microsoft.com/office/drawing/2014/main" id="{FF3B2499-E5A0-4321-9CCE-CF4CE90443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49499" y="2998661"/>
                <a:ext cx="471148" cy="471148"/>
              </a:xfrm>
              <a:prstGeom prst="rect">
                <a:avLst/>
              </a:prstGeom>
            </p:spPr>
          </p:pic>
          <p:sp>
            <p:nvSpPr>
              <p:cNvPr id="179" name="TextBox 182">
                <a:extLst>
                  <a:ext uri="{FF2B5EF4-FFF2-40B4-BE49-F238E27FC236}">
                    <a16:creationId xmlns:a16="http://schemas.microsoft.com/office/drawing/2014/main" id="{A57A9515-F7C5-4915-AF54-D801A396286E}"/>
                  </a:ext>
                </a:extLst>
              </p:cNvPr>
              <p:cNvSpPr txBox="1"/>
              <p:nvPr/>
            </p:nvSpPr>
            <p:spPr>
              <a:xfrm>
                <a:off x="9711646" y="3451368"/>
                <a:ext cx="1146854"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77" name="TextBox 180">
              <a:extLst>
                <a:ext uri="{FF2B5EF4-FFF2-40B4-BE49-F238E27FC236}">
                  <a16:creationId xmlns:a16="http://schemas.microsoft.com/office/drawing/2014/main" id="{35DD7B00-9298-40A8-9E33-63C2164BC7A4}"/>
                </a:ext>
              </a:extLst>
            </p:cNvPr>
            <p:cNvSpPr txBox="1"/>
            <p:nvPr/>
          </p:nvSpPr>
          <p:spPr>
            <a:xfrm>
              <a:off x="7031667" y="3350131"/>
              <a:ext cx="756583"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Analyze</a:t>
              </a:r>
            </a:p>
          </p:txBody>
        </p:sp>
      </p:grpSp>
      <p:grpSp>
        <p:nvGrpSpPr>
          <p:cNvPr id="126" name="Group 125">
            <a:extLst>
              <a:ext uri="{FF2B5EF4-FFF2-40B4-BE49-F238E27FC236}">
                <a16:creationId xmlns:a16="http://schemas.microsoft.com/office/drawing/2014/main" id="{5CFAC11E-FB91-4EF6-AFF8-783F4B7F333F}"/>
              </a:ext>
            </a:extLst>
          </p:cNvPr>
          <p:cNvGrpSpPr/>
          <p:nvPr/>
        </p:nvGrpSpPr>
        <p:grpSpPr>
          <a:xfrm>
            <a:off x="7204902" y="4323424"/>
            <a:ext cx="3723279" cy="774308"/>
            <a:chOff x="7031667" y="4246623"/>
            <a:chExt cx="3797939" cy="789834"/>
          </a:xfrm>
        </p:grpSpPr>
        <p:grpSp>
          <p:nvGrpSpPr>
            <p:cNvPr id="168" name="Group 167">
              <a:extLst>
                <a:ext uri="{FF2B5EF4-FFF2-40B4-BE49-F238E27FC236}">
                  <a16:creationId xmlns:a16="http://schemas.microsoft.com/office/drawing/2014/main" id="{F21609FA-9789-46C3-8817-3C8B254A007C}"/>
                </a:ext>
              </a:extLst>
            </p:cNvPr>
            <p:cNvGrpSpPr/>
            <p:nvPr/>
          </p:nvGrpSpPr>
          <p:grpSpPr>
            <a:xfrm>
              <a:off x="8438585" y="4288920"/>
              <a:ext cx="1005840" cy="747537"/>
              <a:chOff x="8571481" y="4442358"/>
              <a:chExt cx="1005840" cy="747537"/>
            </a:xfrm>
          </p:grpSpPr>
          <p:pic>
            <p:nvPicPr>
              <p:cNvPr id="173" name="Graphic 176">
                <a:extLst>
                  <a:ext uri="{FF2B5EF4-FFF2-40B4-BE49-F238E27FC236}">
                    <a16:creationId xmlns:a16="http://schemas.microsoft.com/office/drawing/2014/main" id="{7D8E274B-8A42-45B9-9E27-23CCCC4101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81124" y="4442358"/>
                <a:ext cx="386554" cy="386554"/>
              </a:xfrm>
              <a:prstGeom prst="rect">
                <a:avLst/>
              </a:prstGeom>
            </p:spPr>
          </p:pic>
          <p:sp>
            <p:nvSpPr>
              <p:cNvPr id="174" name="TextBox 177">
                <a:extLst>
                  <a:ext uri="{FF2B5EF4-FFF2-40B4-BE49-F238E27FC236}">
                    <a16:creationId xmlns:a16="http://schemas.microsoft.com/office/drawing/2014/main" id="{7F775F3D-9922-46A5-850B-E9303677DC03}"/>
                  </a:ext>
                </a:extLst>
              </p:cNvPr>
              <p:cNvSpPr txBox="1"/>
              <p:nvPr/>
            </p:nvSpPr>
            <p:spPr>
              <a:xfrm>
                <a:off x="8571481" y="483903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69" name="Group 168">
              <a:extLst>
                <a:ext uri="{FF2B5EF4-FFF2-40B4-BE49-F238E27FC236}">
                  <a16:creationId xmlns:a16="http://schemas.microsoft.com/office/drawing/2014/main" id="{92F3F154-8966-4978-A32F-7085EC40B90C}"/>
                </a:ext>
              </a:extLst>
            </p:cNvPr>
            <p:cNvGrpSpPr/>
            <p:nvPr/>
          </p:nvGrpSpPr>
          <p:grpSpPr>
            <a:xfrm>
              <a:off x="9920155" y="4246623"/>
              <a:ext cx="909451" cy="789834"/>
              <a:chOff x="9549685" y="4400061"/>
              <a:chExt cx="909451" cy="789834"/>
            </a:xfrm>
          </p:grpSpPr>
          <p:pic>
            <p:nvPicPr>
              <p:cNvPr id="171" name="Graphic 174">
                <a:extLst>
                  <a:ext uri="{FF2B5EF4-FFF2-40B4-BE49-F238E27FC236}">
                    <a16:creationId xmlns:a16="http://schemas.microsoft.com/office/drawing/2014/main" id="{69386EB0-BDAD-43AD-A7AE-B6CF8EE693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68836" y="4400061"/>
                <a:ext cx="471148" cy="471148"/>
              </a:xfrm>
              <a:prstGeom prst="rect">
                <a:avLst/>
              </a:prstGeom>
            </p:spPr>
          </p:pic>
          <p:sp>
            <p:nvSpPr>
              <p:cNvPr id="172" name="TextBox 175">
                <a:extLst>
                  <a:ext uri="{FF2B5EF4-FFF2-40B4-BE49-F238E27FC236}">
                    <a16:creationId xmlns:a16="http://schemas.microsoft.com/office/drawing/2014/main" id="{FC67EE85-45F3-485E-8DE0-AC5E690F7478}"/>
                  </a:ext>
                </a:extLst>
              </p:cNvPr>
              <p:cNvSpPr txBox="1"/>
              <p:nvPr/>
            </p:nvSpPr>
            <p:spPr>
              <a:xfrm>
                <a:off x="9549685" y="4839030"/>
                <a:ext cx="909451"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1176"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70" name="TextBox 173">
              <a:extLst>
                <a:ext uri="{FF2B5EF4-FFF2-40B4-BE49-F238E27FC236}">
                  <a16:creationId xmlns:a16="http://schemas.microsoft.com/office/drawing/2014/main" id="{E458ECB2-F752-47BE-8153-7B7659D1B030}"/>
                </a:ext>
              </a:extLst>
            </p:cNvPr>
            <p:cNvSpPr txBox="1"/>
            <p:nvPr/>
          </p:nvSpPr>
          <p:spPr>
            <a:xfrm>
              <a:off x="7031667" y="4491676"/>
              <a:ext cx="826938" cy="316641"/>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Respond</a:t>
              </a:r>
            </a:p>
          </p:txBody>
        </p:sp>
      </p:grpSp>
      <p:grpSp>
        <p:nvGrpSpPr>
          <p:cNvPr id="127" name="Group 126">
            <a:extLst>
              <a:ext uri="{FF2B5EF4-FFF2-40B4-BE49-F238E27FC236}">
                <a16:creationId xmlns:a16="http://schemas.microsoft.com/office/drawing/2014/main" id="{2A669597-C4AB-4B8A-A516-30D3DC24F811}"/>
              </a:ext>
            </a:extLst>
          </p:cNvPr>
          <p:cNvGrpSpPr/>
          <p:nvPr/>
        </p:nvGrpSpPr>
        <p:grpSpPr>
          <a:xfrm>
            <a:off x="7204899" y="5393862"/>
            <a:ext cx="4232410" cy="931754"/>
            <a:chOff x="7031667" y="5338525"/>
            <a:chExt cx="4317281" cy="950438"/>
          </a:xfrm>
        </p:grpSpPr>
        <p:grpSp>
          <p:nvGrpSpPr>
            <p:cNvPr id="158" name="Group 157">
              <a:extLst>
                <a:ext uri="{FF2B5EF4-FFF2-40B4-BE49-F238E27FC236}">
                  <a16:creationId xmlns:a16="http://schemas.microsoft.com/office/drawing/2014/main" id="{153C838E-D820-4FBA-B993-04CF2C9A2A28}"/>
                </a:ext>
              </a:extLst>
            </p:cNvPr>
            <p:cNvGrpSpPr/>
            <p:nvPr/>
          </p:nvGrpSpPr>
          <p:grpSpPr>
            <a:xfrm>
              <a:off x="8011892" y="5338525"/>
              <a:ext cx="1005840" cy="784238"/>
              <a:chOff x="8101273" y="5698577"/>
              <a:chExt cx="1005840" cy="784238"/>
            </a:xfrm>
          </p:grpSpPr>
          <p:pic>
            <p:nvPicPr>
              <p:cNvPr id="166" name="Graphic 169">
                <a:extLst>
                  <a:ext uri="{FF2B5EF4-FFF2-40B4-BE49-F238E27FC236}">
                    <a16:creationId xmlns:a16="http://schemas.microsoft.com/office/drawing/2014/main" id="{F55F27E1-B36A-4D6D-9D83-A15C9EFEFBC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68619" y="5698577"/>
                <a:ext cx="471148" cy="471148"/>
              </a:xfrm>
              <a:prstGeom prst="rect">
                <a:avLst/>
              </a:prstGeom>
            </p:spPr>
          </p:pic>
          <p:sp>
            <p:nvSpPr>
              <p:cNvPr id="167" name="TextBox 170">
                <a:extLst>
                  <a:ext uri="{FF2B5EF4-FFF2-40B4-BE49-F238E27FC236}">
                    <a16:creationId xmlns:a16="http://schemas.microsoft.com/office/drawing/2014/main" id="{656B7F58-C54F-4DD2-9CC5-1E414F18A00B}"/>
                  </a:ext>
                </a:extLst>
              </p:cNvPr>
              <p:cNvSpPr txBox="1"/>
              <p:nvPr/>
            </p:nvSpPr>
            <p:spPr>
              <a:xfrm>
                <a:off x="8101273" y="613195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Event Hubs</a:t>
                </a:r>
              </a:p>
            </p:txBody>
          </p:sp>
        </p:grpSp>
        <p:grpSp>
          <p:nvGrpSpPr>
            <p:cNvPr id="159" name="Group 158">
              <a:extLst>
                <a:ext uri="{FF2B5EF4-FFF2-40B4-BE49-F238E27FC236}">
                  <a16:creationId xmlns:a16="http://schemas.microsoft.com/office/drawing/2014/main" id="{6B4EF8D4-7280-42C3-827A-3320AC86680F}"/>
                </a:ext>
              </a:extLst>
            </p:cNvPr>
            <p:cNvGrpSpPr/>
            <p:nvPr/>
          </p:nvGrpSpPr>
          <p:grpSpPr>
            <a:xfrm>
              <a:off x="10343108" y="5338525"/>
              <a:ext cx="1005840" cy="950438"/>
              <a:chOff x="9857130" y="5698577"/>
              <a:chExt cx="1005840" cy="950438"/>
            </a:xfrm>
          </p:grpSpPr>
          <p:pic>
            <p:nvPicPr>
              <p:cNvPr id="164" name="Graphic 167">
                <a:extLst>
                  <a:ext uri="{FF2B5EF4-FFF2-40B4-BE49-F238E27FC236}">
                    <a16:creationId xmlns:a16="http://schemas.microsoft.com/office/drawing/2014/main" id="{266E0238-DB23-49A4-B903-6D913BD9BE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124476" y="5698577"/>
                <a:ext cx="471148" cy="471148"/>
              </a:xfrm>
              <a:prstGeom prst="rect">
                <a:avLst/>
              </a:prstGeom>
            </p:spPr>
          </p:pic>
          <p:sp>
            <p:nvSpPr>
              <p:cNvPr id="165" name="TextBox 168">
                <a:extLst>
                  <a:ext uri="{FF2B5EF4-FFF2-40B4-BE49-F238E27FC236}">
                    <a16:creationId xmlns:a16="http://schemas.microsoft.com/office/drawing/2014/main" id="{36BDE176-7C84-47B7-9424-7A873204E109}"/>
                  </a:ext>
                </a:extLst>
              </p:cNvPr>
              <p:cNvSpPr txBox="1"/>
              <p:nvPr/>
            </p:nvSpPr>
            <p:spPr>
              <a:xfrm>
                <a:off x="9857130" y="6131950"/>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Ingest &amp; Export APIs</a:t>
                </a:r>
              </a:p>
            </p:txBody>
          </p:sp>
        </p:grpSp>
        <p:grpSp>
          <p:nvGrpSpPr>
            <p:cNvPr id="160" name="Group 159">
              <a:extLst>
                <a:ext uri="{FF2B5EF4-FFF2-40B4-BE49-F238E27FC236}">
                  <a16:creationId xmlns:a16="http://schemas.microsoft.com/office/drawing/2014/main" id="{52681D19-1A17-4383-BEE1-E605C43CF293}"/>
                </a:ext>
              </a:extLst>
            </p:cNvPr>
            <p:cNvGrpSpPr/>
            <p:nvPr/>
          </p:nvGrpSpPr>
          <p:grpSpPr>
            <a:xfrm>
              <a:off x="9217316" y="5338525"/>
              <a:ext cx="995659" cy="784238"/>
              <a:chOff x="8945500" y="5698577"/>
              <a:chExt cx="995659" cy="784238"/>
            </a:xfrm>
          </p:grpSpPr>
          <p:pic>
            <p:nvPicPr>
              <p:cNvPr id="162" name="Graphic 165">
                <a:extLst>
                  <a:ext uri="{FF2B5EF4-FFF2-40B4-BE49-F238E27FC236}">
                    <a16:creationId xmlns:a16="http://schemas.microsoft.com/office/drawing/2014/main" id="{2F485847-11F6-4A55-8557-1D3DC615B81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7755" y="5698577"/>
                <a:ext cx="471148" cy="471148"/>
              </a:xfrm>
              <a:prstGeom prst="rect">
                <a:avLst/>
              </a:prstGeom>
            </p:spPr>
          </p:pic>
          <p:sp>
            <p:nvSpPr>
              <p:cNvPr id="163" name="TextBox 166">
                <a:extLst>
                  <a:ext uri="{FF2B5EF4-FFF2-40B4-BE49-F238E27FC236}">
                    <a16:creationId xmlns:a16="http://schemas.microsoft.com/office/drawing/2014/main" id="{0C07CCAC-8727-488A-B779-3964A36D5358}"/>
                  </a:ext>
                </a:extLst>
              </p:cNvPr>
              <p:cNvSpPr txBox="1"/>
              <p:nvPr/>
            </p:nvSpPr>
            <p:spPr>
              <a:xfrm>
                <a:off x="8945500" y="6131950"/>
                <a:ext cx="995659"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1" name="TextBox 164">
              <a:extLst>
                <a:ext uri="{FF2B5EF4-FFF2-40B4-BE49-F238E27FC236}">
                  <a16:creationId xmlns:a16="http://schemas.microsoft.com/office/drawing/2014/main" id="{FE1E666F-8FE9-4E3D-B331-8A49AC9F41F3}"/>
                </a:ext>
              </a:extLst>
            </p:cNvPr>
            <p:cNvSpPr txBox="1"/>
            <p:nvPr/>
          </p:nvSpPr>
          <p:spPr>
            <a:xfrm>
              <a:off x="7031667" y="5628173"/>
              <a:ext cx="980225" cy="316642"/>
            </a:xfrm>
            <a:prstGeom prst="roundRect">
              <a:avLst/>
            </a:prstGeom>
            <a:solidFill>
              <a:schemeClr val="bg2"/>
            </a:solidFill>
          </p:spPr>
          <p:txBody>
            <a:bodyPr wrap="squar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Integrate</a:t>
              </a:r>
            </a:p>
          </p:txBody>
        </p:sp>
      </p:grpSp>
      <p:sp>
        <p:nvSpPr>
          <p:cNvPr id="155" name="TextBox 157">
            <a:extLst>
              <a:ext uri="{FF2B5EF4-FFF2-40B4-BE49-F238E27FC236}">
                <a16:creationId xmlns:a16="http://schemas.microsoft.com/office/drawing/2014/main" id="{F8CE2971-D8A7-4A23-83CD-67095B28DD54}"/>
              </a:ext>
            </a:extLst>
          </p:cNvPr>
          <p:cNvSpPr txBox="1"/>
          <p:nvPr/>
        </p:nvSpPr>
        <p:spPr>
          <a:xfrm>
            <a:off x="4508222" y="447654"/>
            <a:ext cx="1875736" cy="400584"/>
          </a:xfrm>
          <a:prstGeom prst="roundRect">
            <a:avLst/>
          </a:prstGeom>
          <a:solidFill>
            <a:schemeClr val="bg2"/>
          </a:solidFill>
        </p:spPr>
        <p:txBody>
          <a:bodyPr wrap="none" lIns="89642" tIns="44821" rIns="89642"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effectLst/>
                <a:uLnTx/>
                <a:uFillTx/>
                <a:latin typeface="Segoe UI Semibold"/>
                <a:ea typeface="+mn-ea"/>
                <a:cs typeface="+mn-cs"/>
              </a:rPr>
              <a:t>Azure Monitor</a:t>
            </a:r>
          </a:p>
        </p:txBody>
      </p:sp>
      <p:sp>
        <p:nvSpPr>
          <p:cNvPr id="156" name="Oval 155">
            <a:extLst>
              <a:ext uri="{FF2B5EF4-FFF2-40B4-BE49-F238E27FC236}">
                <a16:creationId xmlns:a16="http://schemas.microsoft.com/office/drawing/2014/main" id="{68CA845C-1240-4463-A001-153780CE4FF1}"/>
              </a:ext>
            </a:extLst>
          </p:cNvPr>
          <p:cNvSpPr/>
          <p:nvPr/>
        </p:nvSpPr>
        <p:spPr bwMode="auto">
          <a:xfrm>
            <a:off x="3992807" y="347762"/>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7" name="Graphic 160">
            <a:extLst>
              <a:ext uri="{FF2B5EF4-FFF2-40B4-BE49-F238E27FC236}">
                <a16:creationId xmlns:a16="http://schemas.microsoft.com/office/drawing/2014/main" id="{7898623E-8E48-4329-A7FD-9C125CFDDA3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70362" y="322404"/>
            <a:ext cx="612571" cy="612571"/>
          </a:xfrm>
          <a:prstGeom prst="rect">
            <a:avLst/>
          </a:prstGeom>
        </p:spPr>
      </p:pic>
      <p:cxnSp>
        <p:nvCxnSpPr>
          <p:cNvPr id="129" name="Straight Arrow Connector 128">
            <a:extLst>
              <a:ext uri="{FF2B5EF4-FFF2-40B4-BE49-F238E27FC236}">
                <a16:creationId xmlns:a16="http://schemas.microsoft.com/office/drawing/2014/main" id="{83FC59DD-2372-45F0-8C36-C316C82EF19E}"/>
              </a:ext>
            </a:extLst>
          </p:cNvPr>
          <p:cNvCxnSpPr>
            <a:cxnSpLocks/>
          </p:cNvCxnSpPr>
          <p:nvPr/>
        </p:nvCxnSpPr>
        <p:spPr>
          <a:xfrm>
            <a:off x="5845235" y="3525781"/>
            <a:ext cx="1068555" cy="0"/>
          </a:xfrm>
          <a:prstGeom prst="straightConnector1">
            <a:avLst/>
          </a:prstGeom>
          <a:noFill/>
          <a:ln w="19050" cap="flat" cmpd="sng" algn="ctr">
            <a:solidFill>
              <a:srgbClr val="FFFFFF">
                <a:lumMod val="65000"/>
              </a:srgbClr>
            </a:solidFill>
            <a:prstDash val="solid"/>
            <a:headEnd type="none"/>
            <a:tailEnd type="arrow"/>
          </a:ln>
          <a:effectLst/>
        </p:spPr>
      </p:cxnSp>
      <p:sp>
        <p:nvSpPr>
          <p:cNvPr id="130" name="Right Bracket 129">
            <a:extLst>
              <a:ext uri="{FF2B5EF4-FFF2-40B4-BE49-F238E27FC236}">
                <a16:creationId xmlns:a16="http://schemas.microsoft.com/office/drawing/2014/main" id="{32FD6C51-6274-41F1-8253-A82773F8B935}"/>
              </a:ext>
            </a:extLst>
          </p:cNvPr>
          <p:cNvSpPr/>
          <p:nvPr/>
        </p:nvSpPr>
        <p:spPr>
          <a:xfrm flipH="1">
            <a:off x="6913791" y="809725"/>
            <a:ext cx="195567" cy="5586126"/>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31" name="Straight Arrow Connector 130">
            <a:extLst>
              <a:ext uri="{FF2B5EF4-FFF2-40B4-BE49-F238E27FC236}">
                <a16:creationId xmlns:a16="http://schemas.microsoft.com/office/drawing/2014/main" id="{A3CBDC61-ABCC-49C5-BD45-A405062BB354}"/>
              </a:ext>
            </a:extLst>
          </p:cNvPr>
          <p:cNvCxnSpPr>
            <a:cxnSpLocks/>
            <a:stCxn id="132" idx="2"/>
            <a:endCxn id="203" idx="1"/>
          </p:cNvCxnSpPr>
          <p:nvPr/>
        </p:nvCxnSpPr>
        <p:spPr>
          <a:xfrm flipV="1">
            <a:off x="3263396" y="3575140"/>
            <a:ext cx="1005277" cy="4957"/>
          </a:xfrm>
          <a:prstGeom prst="straightConnector1">
            <a:avLst/>
          </a:prstGeom>
          <a:noFill/>
          <a:ln w="19050" cap="flat" cmpd="sng" algn="ctr">
            <a:solidFill>
              <a:srgbClr val="FFFFFF">
                <a:lumMod val="65000"/>
              </a:srgbClr>
            </a:solidFill>
            <a:prstDash val="solid"/>
            <a:headEnd type="none"/>
            <a:tailEnd type="arrow"/>
          </a:ln>
          <a:effectLst/>
        </p:spPr>
      </p:cxnSp>
      <p:sp>
        <p:nvSpPr>
          <p:cNvPr id="132" name="Right Bracket 131">
            <a:extLst>
              <a:ext uri="{FF2B5EF4-FFF2-40B4-BE49-F238E27FC236}">
                <a16:creationId xmlns:a16="http://schemas.microsoft.com/office/drawing/2014/main" id="{ADB39A3B-38F4-4984-82D7-A8D3057FD56E}"/>
              </a:ext>
            </a:extLst>
          </p:cNvPr>
          <p:cNvSpPr/>
          <p:nvPr/>
        </p:nvSpPr>
        <p:spPr>
          <a:xfrm>
            <a:off x="3150776" y="2757137"/>
            <a:ext cx="112620" cy="164592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BD830EDC-597A-4CA4-A36E-B68A6442A2DD}"/>
              </a:ext>
            </a:extLst>
          </p:cNvPr>
          <p:cNvGrpSpPr/>
          <p:nvPr/>
        </p:nvGrpSpPr>
        <p:grpSpPr>
          <a:xfrm>
            <a:off x="482191" y="2814152"/>
            <a:ext cx="2579287" cy="402025"/>
            <a:chOff x="556241" y="2800863"/>
            <a:chExt cx="2631007" cy="410087"/>
          </a:xfrm>
          <a:solidFill>
            <a:schemeClr val="bg1">
              <a:lumMod val="75000"/>
            </a:schemeClr>
          </a:solidFill>
        </p:grpSpPr>
        <p:sp>
          <p:nvSpPr>
            <p:cNvPr id="151" name="Rectangle: Rounded Corners 150">
              <a:extLst>
                <a:ext uri="{FF2B5EF4-FFF2-40B4-BE49-F238E27FC236}">
                  <a16:creationId xmlns:a16="http://schemas.microsoft.com/office/drawing/2014/main" id="{8E55774E-3A62-4710-91BA-4E918BA1FCB0}"/>
                </a:ext>
              </a:extLst>
            </p:cNvPr>
            <p:cNvSpPr/>
            <p:nvPr/>
          </p:nvSpPr>
          <p:spPr bwMode="auto">
            <a:xfrm>
              <a:off x="556241" y="2800863"/>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2" name="TextBox 154">
              <a:extLst>
                <a:ext uri="{FF2B5EF4-FFF2-40B4-BE49-F238E27FC236}">
                  <a16:creationId xmlns:a16="http://schemas.microsoft.com/office/drawing/2014/main" id="{26CF6F05-48AE-4367-BAA0-8F7DE11DAD1B}"/>
                </a:ext>
              </a:extLst>
            </p:cNvPr>
            <p:cNvSpPr txBox="1"/>
            <p:nvPr/>
          </p:nvSpPr>
          <p:spPr>
            <a:xfrm>
              <a:off x="618086" y="2804755"/>
              <a:ext cx="109217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Container</a:t>
              </a:r>
            </a:p>
          </p:txBody>
        </p:sp>
      </p:grpSp>
      <p:grpSp>
        <p:nvGrpSpPr>
          <p:cNvPr id="135" name="Group 134">
            <a:extLst>
              <a:ext uri="{FF2B5EF4-FFF2-40B4-BE49-F238E27FC236}">
                <a16:creationId xmlns:a16="http://schemas.microsoft.com/office/drawing/2014/main" id="{8F3F9E5C-EF5A-4608-9158-8B83690F4548}"/>
              </a:ext>
            </a:extLst>
          </p:cNvPr>
          <p:cNvGrpSpPr/>
          <p:nvPr/>
        </p:nvGrpSpPr>
        <p:grpSpPr>
          <a:xfrm>
            <a:off x="482192" y="3386042"/>
            <a:ext cx="2579288" cy="400668"/>
            <a:chOff x="556242" y="3384216"/>
            <a:chExt cx="2631008" cy="408702"/>
          </a:xfrm>
          <a:solidFill>
            <a:schemeClr val="bg1">
              <a:lumMod val="75000"/>
            </a:schemeClr>
          </a:solidFill>
        </p:grpSpPr>
        <p:sp>
          <p:nvSpPr>
            <p:cNvPr id="149" name="Rectangle: Rounded Corners 148">
              <a:extLst>
                <a:ext uri="{FF2B5EF4-FFF2-40B4-BE49-F238E27FC236}">
                  <a16:creationId xmlns:a16="http://schemas.microsoft.com/office/drawing/2014/main" id="{E1E79554-AF06-4FF1-8AB0-790E8C699DF0}"/>
                </a:ext>
              </a:extLst>
            </p:cNvPr>
            <p:cNvSpPr/>
            <p:nvPr/>
          </p:nvSpPr>
          <p:spPr bwMode="auto">
            <a:xfrm>
              <a:off x="556242" y="3384216"/>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0" name="TextBox 152">
              <a:extLst>
                <a:ext uri="{FF2B5EF4-FFF2-40B4-BE49-F238E27FC236}">
                  <a16:creationId xmlns:a16="http://schemas.microsoft.com/office/drawing/2014/main" id="{C1D2AFED-D6ED-4EFA-A19F-F3E5241924FF}"/>
                </a:ext>
              </a:extLst>
            </p:cNvPr>
            <p:cNvSpPr txBox="1"/>
            <p:nvPr/>
          </p:nvSpPr>
          <p:spPr>
            <a:xfrm>
              <a:off x="618086" y="3385440"/>
              <a:ext cx="254745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Azure Kubernetes Service</a:t>
              </a:r>
            </a:p>
          </p:txBody>
        </p:sp>
      </p:grpSp>
      <p:grpSp>
        <p:nvGrpSpPr>
          <p:cNvPr id="136" name="Group 135">
            <a:extLst>
              <a:ext uri="{FF2B5EF4-FFF2-40B4-BE49-F238E27FC236}">
                <a16:creationId xmlns:a16="http://schemas.microsoft.com/office/drawing/2014/main" id="{F5E26169-FADF-42ED-901B-DB1AF723408A}"/>
              </a:ext>
            </a:extLst>
          </p:cNvPr>
          <p:cNvGrpSpPr/>
          <p:nvPr/>
        </p:nvGrpSpPr>
        <p:grpSpPr>
          <a:xfrm>
            <a:off x="482192" y="3940296"/>
            <a:ext cx="2579290" cy="400668"/>
            <a:chOff x="556242" y="3949584"/>
            <a:chExt cx="2631010" cy="408702"/>
          </a:xfrm>
          <a:solidFill>
            <a:schemeClr val="bg1">
              <a:lumMod val="75000"/>
            </a:schemeClr>
          </a:solidFill>
        </p:grpSpPr>
        <p:sp>
          <p:nvSpPr>
            <p:cNvPr id="147" name="Rectangle: Rounded Corners 146">
              <a:extLst>
                <a:ext uri="{FF2B5EF4-FFF2-40B4-BE49-F238E27FC236}">
                  <a16:creationId xmlns:a16="http://schemas.microsoft.com/office/drawing/2014/main" id="{896CC66F-B64B-4E3A-8D3D-FBBB3DDE3C92}"/>
                </a:ext>
              </a:extLst>
            </p:cNvPr>
            <p:cNvSpPr/>
            <p:nvPr/>
          </p:nvSpPr>
          <p:spPr bwMode="auto">
            <a:xfrm>
              <a:off x="556242" y="3949584"/>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8" name="TextBox 150">
              <a:extLst>
                <a:ext uri="{FF2B5EF4-FFF2-40B4-BE49-F238E27FC236}">
                  <a16:creationId xmlns:a16="http://schemas.microsoft.com/office/drawing/2014/main" id="{6BEA9480-ED6B-4B73-81BC-54928158E941}"/>
                </a:ext>
              </a:extLst>
            </p:cNvPr>
            <p:cNvSpPr txBox="1"/>
            <p:nvPr/>
          </p:nvSpPr>
          <p:spPr>
            <a:xfrm>
              <a:off x="618086" y="3950796"/>
              <a:ext cx="1827987" cy="406193"/>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Operating system</a:t>
              </a:r>
            </a:p>
          </p:txBody>
        </p:sp>
      </p:grpSp>
      <p:cxnSp>
        <p:nvCxnSpPr>
          <p:cNvPr id="139" name="Straight Connector 138">
            <a:extLst>
              <a:ext uri="{FF2B5EF4-FFF2-40B4-BE49-F238E27FC236}">
                <a16:creationId xmlns:a16="http://schemas.microsoft.com/office/drawing/2014/main" id="{FC5B6CFE-88B4-440D-982F-AA2EDFD5C175}"/>
              </a:ext>
            </a:extLst>
          </p:cNvPr>
          <p:cNvCxnSpPr>
            <a:cxnSpLocks/>
          </p:cNvCxnSpPr>
          <p:nvPr/>
        </p:nvCxnSpPr>
        <p:spPr>
          <a:xfrm>
            <a:off x="696898" y="3188511"/>
            <a:ext cx="0" cy="204592"/>
          </a:xfrm>
          <a:prstGeom prst="line">
            <a:avLst/>
          </a:prstGeom>
          <a:noFill/>
          <a:ln w="28575" cap="flat" cmpd="sng" algn="ctr">
            <a:solidFill>
              <a:schemeClr val="bg1">
                <a:lumMod val="9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98ACF559-3C2F-4DDF-8078-89CFA7442B3C}"/>
              </a:ext>
            </a:extLst>
          </p:cNvPr>
          <p:cNvCxnSpPr/>
          <p:nvPr/>
        </p:nvCxnSpPr>
        <p:spPr>
          <a:xfrm>
            <a:off x="696898" y="3772121"/>
            <a:ext cx="0" cy="178267"/>
          </a:xfrm>
          <a:prstGeom prst="line">
            <a:avLst/>
          </a:prstGeom>
          <a:noFill/>
          <a:ln w="28575" cap="flat" cmpd="sng" algn="ctr">
            <a:solidFill>
              <a:schemeClr val="bg1">
                <a:lumMod val="95000"/>
              </a:schemeClr>
            </a:solidFill>
            <a:prstDash val="solid"/>
            <a:headEnd type="none"/>
            <a:tailEnd type="none"/>
          </a:ln>
          <a:effectLst/>
        </p:spPr>
      </p:cxnSp>
      <p:pic>
        <p:nvPicPr>
          <p:cNvPr id="110" name="Picture 109" descr="Azure Monitor">
            <a:extLst>
              <a:ext uri="{FF2B5EF4-FFF2-40B4-BE49-F238E27FC236}">
                <a16:creationId xmlns:a16="http://schemas.microsoft.com/office/drawing/2014/main" id="{E2B56F56-3FAB-49C3-BDB1-95E29642EBF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031735"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8E78EE95-3524-4074-8045-B42698736CD9}"/>
              </a:ext>
            </a:extLst>
          </p:cNvPr>
          <p:cNvGrpSpPr/>
          <p:nvPr/>
        </p:nvGrpSpPr>
        <p:grpSpPr>
          <a:xfrm>
            <a:off x="4268673" y="1618160"/>
            <a:ext cx="1576562" cy="3913959"/>
            <a:chOff x="3894095" y="1947344"/>
            <a:chExt cx="1576562" cy="3913959"/>
          </a:xfrm>
        </p:grpSpPr>
        <p:grpSp>
          <p:nvGrpSpPr>
            <p:cNvPr id="117" name="Group 116">
              <a:extLst>
                <a:ext uri="{FF2B5EF4-FFF2-40B4-BE49-F238E27FC236}">
                  <a16:creationId xmlns:a16="http://schemas.microsoft.com/office/drawing/2014/main" id="{861BB2C4-8B09-49B7-8187-4DCC5A7AE764}"/>
                </a:ext>
              </a:extLst>
            </p:cNvPr>
            <p:cNvGrpSpPr/>
            <p:nvPr/>
          </p:nvGrpSpPr>
          <p:grpSpPr>
            <a:xfrm>
              <a:off x="3894095" y="1947344"/>
              <a:ext cx="1576562" cy="3913959"/>
              <a:chOff x="3957211" y="1787550"/>
              <a:chExt cx="1576562" cy="3913959"/>
            </a:xfrm>
          </p:grpSpPr>
          <p:sp>
            <p:nvSpPr>
              <p:cNvPr id="203" name="Rectangle: Rounded Corners 202">
                <a:extLst>
                  <a:ext uri="{FF2B5EF4-FFF2-40B4-BE49-F238E27FC236}">
                    <a16:creationId xmlns:a16="http://schemas.microsoft.com/office/drawing/2014/main" id="{DFBFD77E-D803-48CB-86E1-797BB432DB08}"/>
                  </a:ext>
                </a:extLst>
              </p:cNvPr>
              <p:cNvSpPr/>
              <p:nvPr/>
            </p:nvSpPr>
            <p:spPr bwMode="auto">
              <a:xfrm>
                <a:off x="3957211" y="1787550"/>
                <a:ext cx="1576562" cy="3913959"/>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4"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a:t>
                </a:r>
              </a:p>
            </p:txBody>
          </p:sp>
          <p:sp>
            <p:nvSpPr>
              <p:cNvPr id="205" name="Cylinder 204">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Graphic 217">
                <a:extLst>
                  <a:ext uri="{FF2B5EF4-FFF2-40B4-BE49-F238E27FC236}">
                    <a16:creationId xmlns:a16="http://schemas.microsoft.com/office/drawing/2014/main" id="{BF26141D-5E88-4C07-ABBF-8C647688340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17646" y="2660755"/>
                <a:ext cx="462836" cy="462836"/>
              </a:xfrm>
              <a:prstGeom prst="rect">
                <a:avLst/>
              </a:prstGeom>
              <a:effectLst/>
            </p:spPr>
          </p:pic>
          <p:sp>
            <p:nvSpPr>
              <p:cNvPr id="208"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209" name="Cylinder 208">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1" name="Graphic 213">
                <a:extLst>
                  <a:ext uri="{FF2B5EF4-FFF2-40B4-BE49-F238E27FC236}">
                    <a16:creationId xmlns:a16="http://schemas.microsoft.com/office/drawing/2014/main" id="{19A20266-3935-4831-B6F4-A13D1EB3C16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59631" y="3786131"/>
                <a:ext cx="521839" cy="521839"/>
              </a:xfrm>
              <a:prstGeom prst="rect">
                <a:avLst/>
              </a:prstGeom>
              <a:effectLst/>
            </p:spPr>
          </p:pic>
        </p:grpSp>
        <p:sp>
          <p:nvSpPr>
            <p:cNvPr id="212" name="TextBox 214">
              <a:extLst>
                <a:ext uri="{FF2B5EF4-FFF2-40B4-BE49-F238E27FC236}">
                  <a16:creationId xmlns:a16="http://schemas.microsoft.com/office/drawing/2014/main" id="{1A45834B-9C6D-4955-9CD2-A8E232230015}"/>
                </a:ext>
              </a:extLst>
            </p:cNvPr>
            <p:cNvSpPr txBox="1"/>
            <p:nvPr/>
          </p:nvSpPr>
          <p:spPr>
            <a:xfrm>
              <a:off x="4207711" y="4986986"/>
              <a:ext cx="970286" cy="48573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a:ea typeface="+mn-ea"/>
                  <a:cs typeface="+mn-cs"/>
                </a:rPr>
                <a:t>Diagnostic </a:t>
              </a:r>
              <a:br>
                <a:rPr lang="en-US" sz="1100" kern="0" dirty="0">
                  <a:solidFill>
                    <a:srgbClr val="000000"/>
                  </a:solidFill>
                  <a:latin typeface="Segoe UI Semibold"/>
                </a:rPr>
              </a:br>
              <a:r>
                <a:rPr lang="en-US" sz="1100" kern="0" dirty="0">
                  <a:solidFill>
                    <a:srgbClr val="000000"/>
                  </a:solidFill>
                  <a:latin typeface="Segoe UI Semibold"/>
                </a:rPr>
                <a:t>logs</a:t>
              </a:r>
              <a:endParaRPr kumimoji="0" lang="en-US" sz="11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213" name="Cylinder 212">
              <a:extLst>
                <a:ext uri="{FF2B5EF4-FFF2-40B4-BE49-F238E27FC236}">
                  <a16:creationId xmlns:a16="http://schemas.microsoft.com/office/drawing/2014/main" id="{6A230408-CFCD-4570-BC96-DBF35038B277}"/>
                </a:ext>
              </a:extLst>
            </p:cNvPr>
            <p:cNvSpPr/>
            <p:nvPr/>
          </p:nvSpPr>
          <p:spPr bwMode="auto">
            <a:xfrm>
              <a:off x="4337388" y="4811141"/>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0" name="TextBox 170">
            <a:extLst>
              <a:ext uri="{FF2B5EF4-FFF2-40B4-BE49-F238E27FC236}">
                <a16:creationId xmlns:a16="http://schemas.microsoft.com/office/drawing/2014/main" id="{25742FE7-F938-4DF0-937E-603363238A51}"/>
              </a:ext>
            </a:extLst>
          </p:cNvPr>
          <p:cNvSpPr txBox="1"/>
          <p:nvPr/>
        </p:nvSpPr>
        <p:spPr>
          <a:xfrm>
            <a:off x="550015" y="556395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AKS control plane</a:t>
            </a:r>
          </a:p>
        </p:txBody>
      </p:sp>
      <p:sp>
        <p:nvSpPr>
          <p:cNvPr id="221" name="TextBox 170">
            <a:extLst>
              <a:ext uri="{FF2B5EF4-FFF2-40B4-BE49-F238E27FC236}">
                <a16:creationId xmlns:a16="http://schemas.microsoft.com/office/drawing/2014/main" id="{46F658F0-08BF-4854-8F34-A727DC09687F}"/>
              </a:ext>
            </a:extLst>
          </p:cNvPr>
          <p:cNvSpPr txBox="1"/>
          <p:nvPr/>
        </p:nvSpPr>
        <p:spPr>
          <a:xfrm>
            <a:off x="550016" y="587807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observability</a:t>
            </a:r>
          </a:p>
        </p:txBody>
      </p:sp>
      <p:sp>
        <p:nvSpPr>
          <p:cNvPr id="222" name="TextBox 170">
            <a:extLst>
              <a:ext uri="{FF2B5EF4-FFF2-40B4-BE49-F238E27FC236}">
                <a16:creationId xmlns:a16="http://schemas.microsoft.com/office/drawing/2014/main" id="{09056CF5-9AB1-458D-B327-D0B614588543}"/>
              </a:ext>
            </a:extLst>
          </p:cNvPr>
          <p:cNvSpPr txBox="1"/>
          <p:nvPr/>
        </p:nvSpPr>
        <p:spPr>
          <a:xfrm>
            <a:off x="546629" y="619219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monitoring</a:t>
            </a:r>
          </a:p>
        </p:txBody>
      </p:sp>
      <p:sp>
        <p:nvSpPr>
          <p:cNvPr id="223" name="TextBox 170">
            <a:extLst>
              <a:ext uri="{FF2B5EF4-FFF2-40B4-BE49-F238E27FC236}">
                <a16:creationId xmlns:a16="http://schemas.microsoft.com/office/drawing/2014/main" id="{80166004-02E1-41FC-86E5-983FF6E006A2}"/>
              </a:ext>
            </a:extLst>
          </p:cNvPr>
          <p:cNvSpPr txBox="1"/>
          <p:nvPr/>
        </p:nvSpPr>
        <p:spPr>
          <a:xfrm>
            <a:off x="546629" y="650631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Route to Azure Monitor logs</a:t>
            </a:r>
          </a:p>
        </p:txBody>
      </p:sp>
      <p:cxnSp>
        <p:nvCxnSpPr>
          <p:cNvPr id="230" name="Straight Connector 229">
            <a:extLst>
              <a:ext uri="{FF2B5EF4-FFF2-40B4-BE49-F238E27FC236}">
                <a16:creationId xmlns:a16="http://schemas.microsoft.com/office/drawing/2014/main" id="{CB6C7603-08A3-46FF-A11F-3E6BE76E1882}"/>
              </a:ext>
            </a:extLst>
          </p:cNvPr>
          <p:cNvCxnSpPr>
            <a:cxnSpLocks/>
          </p:cNvCxnSpPr>
          <p:nvPr/>
        </p:nvCxnSpPr>
        <p:spPr>
          <a:xfrm>
            <a:off x="153978" y="5735903"/>
            <a:ext cx="365760" cy="0"/>
          </a:xfrm>
          <a:prstGeom prst="line">
            <a:avLst/>
          </a:prstGeom>
          <a:ln w="1905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EFDDD22-0C41-476A-9445-661E7579F576}"/>
              </a:ext>
            </a:extLst>
          </p:cNvPr>
          <p:cNvCxnSpPr>
            <a:cxnSpLocks/>
            <a:stCxn id="150" idx="3"/>
            <a:endCxn id="205" idx="2"/>
          </p:cNvCxnSpPr>
          <p:nvPr/>
        </p:nvCxnSpPr>
        <p:spPr>
          <a:xfrm flipV="1">
            <a:off x="3040195" y="2451408"/>
            <a:ext cx="1656591" cy="1134939"/>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2">
            <a:extLst>
              <a:ext uri="{FF2B5EF4-FFF2-40B4-BE49-F238E27FC236}">
                <a16:creationId xmlns:a16="http://schemas.microsoft.com/office/drawing/2014/main" id="{36ACD7A7-4113-45C2-981A-04B52CFD2860}"/>
              </a:ext>
            </a:extLst>
          </p:cNvPr>
          <p:cNvCxnSpPr>
            <a:cxnSpLocks/>
            <a:stCxn id="150" idx="3"/>
            <a:endCxn id="213" idx="2"/>
          </p:cNvCxnSpPr>
          <p:nvPr/>
        </p:nvCxnSpPr>
        <p:spPr>
          <a:xfrm>
            <a:off x="3040195" y="3586347"/>
            <a:ext cx="1671771" cy="1269584"/>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41EAEE-15AD-49C8-BF97-5C8E4BC6EADF}"/>
              </a:ext>
            </a:extLst>
          </p:cNvPr>
          <p:cNvCxnSpPr>
            <a:cxnSpLocks/>
          </p:cNvCxnSpPr>
          <p:nvPr/>
        </p:nvCxnSpPr>
        <p:spPr>
          <a:xfrm>
            <a:off x="153978" y="6050023"/>
            <a:ext cx="36576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50693CD-3D6E-4522-9E00-776F1C7EDA94}"/>
              </a:ext>
            </a:extLst>
          </p:cNvPr>
          <p:cNvCxnSpPr>
            <a:cxnSpLocks/>
            <a:endCxn id="123" idx="1"/>
          </p:cNvCxnSpPr>
          <p:nvPr/>
        </p:nvCxnSpPr>
        <p:spPr>
          <a:xfrm flipV="1">
            <a:off x="3061478" y="1361555"/>
            <a:ext cx="4143424" cy="2109654"/>
          </a:xfrm>
          <a:prstGeom prst="bentConnector3">
            <a:avLst>
              <a:gd name="adj1" fmla="val 9053"/>
            </a:avLst>
          </a:prstGeom>
          <a:ln w="19050" cap="flat">
            <a:solidFill>
              <a:schemeClr val="accent4"/>
            </a:solidFill>
            <a:roun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E3FD113-27D4-445C-8736-07916F7EA69E}"/>
              </a:ext>
            </a:extLst>
          </p:cNvPr>
          <p:cNvCxnSpPr>
            <a:cxnSpLocks/>
          </p:cNvCxnSpPr>
          <p:nvPr/>
        </p:nvCxnSpPr>
        <p:spPr>
          <a:xfrm>
            <a:off x="153978" y="6364143"/>
            <a:ext cx="365760" cy="0"/>
          </a:xfrm>
          <a:prstGeom prst="line">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D2053AF-5A45-48E1-9754-74E83D3EBA41}"/>
              </a:ext>
            </a:extLst>
          </p:cNvPr>
          <p:cNvCxnSpPr>
            <a:cxnSpLocks/>
            <a:stCxn id="147" idx="3"/>
            <a:endCxn id="209" idx="2"/>
          </p:cNvCxnSpPr>
          <p:nvPr/>
        </p:nvCxnSpPr>
        <p:spPr>
          <a:xfrm flipV="1">
            <a:off x="3061482" y="3641178"/>
            <a:ext cx="1635304" cy="499452"/>
          </a:xfrm>
          <a:prstGeom prst="bentConnector3">
            <a:avLst>
              <a:gd name="adj1" fmla="val 35179"/>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48">
            <a:extLst>
              <a:ext uri="{FF2B5EF4-FFF2-40B4-BE49-F238E27FC236}">
                <a16:creationId xmlns:a16="http://schemas.microsoft.com/office/drawing/2014/main" id="{7746B50E-D535-4A9C-ABE3-07BD98148514}"/>
              </a:ext>
            </a:extLst>
          </p:cNvPr>
          <p:cNvCxnSpPr>
            <a:cxnSpLocks/>
            <a:stCxn id="151" idx="3"/>
            <a:endCxn id="209" idx="2"/>
          </p:cNvCxnSpPr>
          <p:nvPr/>
        </p:nvCxnSpPr>
        <p:spPr>
          <a:xfrm>
            <a:off x="3061478" y="3014486"/>
            <a:ext cx="1635308" cy="626692"/>
          </a:xfrm>
          <a:prstGeom prst="bentConnector3">
            <a:avLst>
              <a:gd name="adj1" fmla="val 35179"/>
            </a:avLst>
          </a:prstGeom>
          <a:ln w="19050">
            <a:solidFill>
              <a:srgbClr val="7030A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48">
            <a:extLst>
              <a:ext uri="{FF2B5EF4-FFF2-40B4-BE49-F238E27FC236}">
                <a16:creationId xmlns:a16="http://schemas.microsoft.com/office/drawing/2014/main" id="{341179B5-AA36-4AD1-B852-893F68EFF71C}"/>
              </a:ext>
            </a:extLst>
          </p:cNvPr>
          <p:cNvCxnSpPr>
            <a:cxnSpLocks/>
            <a:endCxn id="209" idx="2"/>
          </p:cNvCxnSpPr>
          <p:nvPr/>
        </p:nvCxnSpPr>
        <p:spPr>
          <a:xfrm flipV="1">
            <a:off x="3062817" y="3641178"/>
            <a:ext cx="1633969" cy="71600"/>
          </a:xfrm>
          <a:prstGeom prst="bentConnector3">
            <a:avLst>
              <a:gd name="adj1" fmla="val 34860"/>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71FEBD3-739C-4AF9-B674-8E76C0E96FB6}"/>
              </a:ext>
            </a:extLst>
          </p:cNvPr>
          <p:cNvCxnSpPr>
            <a:cxnSpLocks/>
          </p:cNvCxnSpPr>
          <p:nvPr/>
        </p:nvCxnSpPr>
        <p:spPr>
          <a:xfrm>
            <a:off x="153978" y="6678263"/>
            <a:ext cx="365760" cy="0"/>
          </a:xfrm>
          <a:prstGeom prst="line">
            <a:avLst/>
          </a:prstGeom>
          <a:ln w="190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897DF31-1BD7-4892-BC25-E29152C5F74B}"/>
              </a:ext>
            </a:extLst>
          </p:cNvPr>
          <p:cNvCxnSpPr>
            <a:cxnSpLocks/>
            <a:stCxn id="213" idx="4"/>
            <a:endCxn id="209" idx="4"/>
          </p:cNvCxnSpPr>
          <p:nvPr/>
        </p:nvCxnSpPr>
        <p:spPr>
          <a:xfrm flipH="1" flipV="1">
            <a:off x="5417123" y="3641178"/>
            <a:ext cx="15180" cy="1214753"/>
          </a:xfrm>
          <a:prstGeom prst="bentConnector3">
            <a:avLst>
              <a:gd name="adj1" fmla="val -1505929"/>
            </a:avLst>
          </a:prstGeom>
          <a:ln w="19050">
            <a:solidFill>
              <a:srgbClr val="00B05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3155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C8FF4-7F4D-4965-8E05-8641242ED018}"/>
              </a:ext>
            </a:extLst>
          </p:cNvPr>
          <p:cNvSpPr>
            <a:spLocks noGrp="1"/>
          </p:cNvSpPr>
          <p:nvPr>
            <p:ph type="title"/>
          </p:nvPr>
        </p:nvSpPr>
        <p:spPr/>
        <p:txBody>
          <a:bodyPr/>
          <a:lstStyle/>
          <a:p>
            <a:r>
              <a:rPr lang="en-US" dirty="0"/>
              <a:t>Considerations</a:t>
            </a:r>
          </a:p>
        </p:txBody>
      </p:sp>
      <p:sp>
        <p:nvSpPr>
          <p:cNvPr id="4" name="Content Placeholder 3">
            <a:extLst>
              <a:ext uri="{FF2B5EF4-FFF2-40B4-BE49-F238E27FC236}">
                <a16:creationId xmlns:a16="http://schemas.microsoft.com/office/drawing/2014/main" id="{8F6E825E-DEAF-454A-9E7F-625DE58269F9}"/>
              </a:ext>
            </a:extLst>
          </p:cNvPr>
          <p:cNvSpPr>
            <a:spLocks noGrp="1"/>
          </p:cNvSpPr>
          <p:nvPr>
            <p:ph sz="quarter" idx="10"/>
          </p:nvPr>
        </p:nvSpPr>
        <p:spPr>
          <a:xfrm>
            <a:off x="584200" y="1435100"/>
            <a:ext cx="11018838" cy="4985980"/>
          </a:xfrm>
        </p:spPr>
        <p:txBody>
          <a:bodyPr/>
          <a:lstStyle/>
          <a:p>
            <a:r>
              <a:rPr lang="en-US" sz="2400" dirty="0"/>
              <a:t>Log analytics workspace</a:t>
            </a:r>
          </a:p>
          <a:p>
            <a:pPr lvl="1"/>
            <a:r>
              <a:rPr lang="en-US" sz="1800" dirty="0"/>
              <a:t>Each cluster is tied to a workspace</a:t>
            </a:r>
          </a:p>
          <a:p>
            <a:pPr lvl="1"/>
            <a:r>
              <a:rPr lang="en-US" sz="1800" dirty="0"/>
              <a:t>Consider throughput and data storage costs</a:t>
            </a:r>
          </a:p>
          <a:p>
            <a:pPr lvl="1"/>
            <a:r>
              <a:rPr lang="en-US" sz="1800" dirty="0"/>
              <a:t>Regional support</a:t>
            </a:r>
          </a:p>
          <a:p>
            <a:pPr lvl="2"/>
            <a:r>
              <a:rPr lang="en-US" sz="1400" dirty="0">
                <a:hlinkClick r:id="rId3"/>
              </a:rPr>
              <a:t>https://docs.microsoft.com/azure/azure-monitor/insights/container-insights-region-mapping</a:t>
            </a:r>
            <a:endParaRPr lang="en-US" sz="1400" dirty="0"/>
          </a:p>
          <a:p>
            <a:r>
              <a:rPr lang="en-US" sz="2400" dirty="0"/>
              <a:t>RBAC </a:t>
            </a:r>
          </a:p>
          <a:p>
            <a:pPr lvl="1"/>
            <a:r>
              <a:rPr lang="en-US" sz="1800" dirty="0"/>
              <a:t>Must be a Log Analytics contributor to enable</a:t>
            </a:r>
          </a:p>
          <a:p>
            <a:pPr lvl="1"/>
            <a:r>
              <a:rPr lang="en-US" sz="1800" dirty="0"/>
              <a:t>Must be an Owner of the cluster resource to enable</a:t>
            </a:r>
          </a:p>
          <a:p>
            <a:r>
              <a:rPr lang="en-US" sz="2400" dirty="0"/>
              <a:t>Agent configuration for Prometheus</a:t>
            </a:r>
          </a:p>
          <a:p>
            <a:pPr lvl="1"/>
            <a:r>
              <a:rPr lang="en-US" sz="1800" dirty="0"/>
              <a:t>Not collected by default</a:t>
            </a:r>
          </a:p>
          <a:p>
            <a:pPr lvl="1"/>
            <a:r>
              <a:rPr lang="en-US" sz="1800" dirty="0"/>
              <a:t>Agent collection needs to be configured and you select the metrics you scrape</a:t>
            </a:r>
          </a:p>
          <a:p>
            <a:pPr lvl="2"/>
            <a:r>
              <a:rPr lang="en-US" sz="1400" dirty="0" err="1"/>
              <a:t>ConfigMap</a:t>
            </a:r>
            <a:r>
              <a:rPr lang="en-US" sz="1400" dirty="0"/>
              <a:t> - </a:t>
            </a:r>
            <a:r>
              <a:rPr lang="en-US" sz="1400" dirty="0">
                <a:hlinkClick r:id="rId4"/>
              </a:rPr>
              <a:t>https://github.com/microsoft/OMS-docker/blob/ci_feature_prod/Kubernetes/container-azm-ms-agentconfig.yaml</a:t>
            </a:r>
            <a:r>
              <a:rPr lang="en-US" sz="1400" dirty="0"/>
              <a:t> </a:t>
            </a:r>
          </a:p>
          <a:p>
            <a:r>
              <a:rPr lang="en-US" sz="2400" dirty="0"/>
              <a:t>Outbound network firewall</a:t>
            </a:r>
          </a:p>
          <a:p>
            <a:pPr lvl="1"/>
            <a:r>
              <a:rPr lang="en-US" sz="1800" dirty="0"/>
              <a:t>Recent support for Azure Private Link for Azure Monitor (must apply for access)</a:t>
            </a:r>
          </a:p>
        </p:txBody>
      </p:sp>
    </p:spTree>
    <p:extLst>
      <p:ext uri="{BB962C8B-B14F-4D97-AF65-F5344CB8AC3E}">
        <p14:creationId xmlns:p14="http://schemas.microsoft.com/office/powerpoint/2010/main" val="28433768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Identity</a:t>
            </a:r>
          </a:p>
        </p:txBody>
      </p:sp>
    </p:spTree>
    <p:extLst>
      <p:ext uri="{BB962C8B-B14F-4D97-AF65-F5344CB8AC3E}">
        <p14:creationId xmlns:p14="http://schemas.microsoft.com/office/powerpoint/2010/main" val="23756224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Exploring Azure Monitor for containers</a:t>
            </a:r>
          </a:p>
        </p:txBody>
      </p:sp>
    </p:spTree>
    <p:extLst>
      <p:ext uri="{BB962C8B-B14F-4D97-AF65-F5344CB8AC3E}">
        <p14:creationId xmlns:p14="http://schemas.microsoft.com/office/powerpoint/2010/main" val="159646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11102356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0B0044BE-A250-4C1D-8F5B-9D325349C187}"/>
              </a:ext>
              <a:ext uri="{C183D7F6-B498-43B3-948B-1728B52AA6E4}">
                <adec:decorative xmlns:adec="http://schemas.microsoft.com/office/drawing/2017/decorative" val="1"/>
              </a:ext>
            </a:extLst>
          </p:cNvPr>
          <p:cNvCxnSpPr>
            <a:cxnSpLocks/>
          </p:cNvCxnSpPr>
          <p:nvPr/>
        </p:nvCxnSpPr>
        <p:spPr>
          <a:xfrm>
            <a:off x="5813957" y="1435099"/>
            <a:ext cx="0" cy="117043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Azure resource management</a:t>
            </a:r>
          </a:p>
        </p:txBody>
      </p:sp>
      <p:sp>
        <p:nvSpPr>
          <p:cNvPr id="6" name="Text Placeholder 5"/>
          <p:cNvSpPr>
            <a:spLocks noGrp="1"/>
          </p:cNvSpPr>
          <p:nvPr>
            <p:ph sz="quarter" idx="12"/>
          </p:nvPr>
        </p:nvSpPr>
        <p:spPr>
          <a:xfrm>
            <a:off x="584200" y="1435100"/>
            <a:ext cx="5211763" cy="1169551"/>
          </a:xfrm>
        </p:spPr>
        <p:txBody>
          <a:bodyPr/>
          <a:lstStyle/>
          <a:p>
            <a:r>
              <a:rPr lang="en-US" dirty="0"/>
              <a:t>Managed identity</a:t>
            </a:r>
          </a:p>
          <a:p>
            <a:pPr lvl="1"/>
            <a:r>
              <a:rPr lang="en-US" dirty="0"/>
              <a:t>Managed through Resource manager</a:t>
            </a:r>
          </a:p>
          <a:p>
            <a:pPr lvl="1"/>
            <a:r>
              <a:rPr lang="en-US" dirty="0"/>
              <a:t>Tied to lifecycle of the cluster</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1169551"/>
          </a:xfrm>
        </p:spPr>
        <p:txBody>
          <a:bodyPr/>
          <a:lstStyle/>
          <a:p>
            <a:r>
              <a:rPr lang="en-US" dirty="0"/>
              <a:t>Service principal</a:t>
            </a:r>
          </a:p>
          <a:p>
            <a:pPr lvl="1"/>
            <a:r>
              <a:rPr lang="en-US" dirty="0"/>
              <a:t>Managed by Ops</a:t>
            </a:r>
          </a:p>
          <a:p>
            <a:pPr lvl="1"/>
            <a:r>
              <a:rPr lang="en-US" dirty="0"/>
              <a:t>Manual rotation</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350052" y="1562675"/>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20" name="Graphic 19">
            <a:extLst>
              <a:ext uri="{FF2B5EF4-FFF2-40B4-BE49-F238E27FC236}">
                <a16:creationId xmlns:a16="http://schemas.microsoft.com/office/drawing/2014/main" id="{5A58E256-6FC4-46EC-AAB6-ACCD183EF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1476" y="3338950"/>
            <a:ext cx="914400" cy="914400"/>
          </a:xfrm>
          <a:prstGeom prst="rect">
            <a:avLst/>
          </a:prstGeom>
        </p:spPr>
      </p:pic>
      <p:pic>
        <p:nvPicPr>
          <p:cNvPr id="22" name="Graphic 21">
            <a:extLst>
              <a:ext uri="{FF2B5EF4-FFF2-40B4-BE49-F238E27FC236}">
                <a16:creationId xmlns:a16="http://schemas.microsoft.com/office/drawing/2014/main" id="{08C6D8B9-483E-4D9D-BC49-61779BBD12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0119" y="3338950"/>
            <a:ext cx="914400" cy="914400"/>
          </a:xfrm>
          <a:prstGeom prst="rect">
            <a:avLst/>
          </a:prstGeom>
        </p:spPr>
      </p:pic>
      <p:pic>
        <p:nvPicPr>
          <p:cNvPr id="24" name="Graphic 23">
            <a:extLst>
              <a:ext uri="{FF2B5EF4-FFF2-40B4-BE49-F238E27FC236}">
                <a16:creationId xmlns:a16="http://schemas.microsoft.com/office/drawing/2014/main" id="{C3622487-8119-4645-8987-B0065ED3AF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61476" y="5422900"/>
            <a:ext cx="914400" cy="914400"/>
          </a:xfrm>
          <a:prstGeom prst="rect">
            <a:avLst/>
          </a:prstGeom>
        </p:spPr>
      </p:pic>
      <p:pic>
        <p:nvPicPr>
          <p:cNvPr id="26" name="Graphic 25">
            <a:extLst>
              <a:ext uri="{FF2B5EF4-FFF2-40B4-BE49-F238E27FC236}">
                <a16:creationId xmlns:a16="http://schemas.microsoft.com/office/drawing/2014/main" id="{6C8CAC31-D31F-4859-B9A2-102CAE6420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5681" y="3923725"/>
            <a:ext cx="1828800" cy="1828800"/>
          </a:xfrm>
          <a:prstGeom prst="rect">
            <a:avLst/>
          </a:prstGeom>
        </p:spPr>
      </p:pic>
      <p:pic>
        <p:nvPicPr>
          <p:cNvPr id="28" name="Graphic 27">
            <a:extLst>
              <a:ext uri="{FF2B5EF4-FFF2-40B4-BE49-F238E27FC236}">
                <a16:creationId xmlns:a16="http://schemas.microsoft.com/office/drawing/2014/main" id="{218065C6-0084-4495-818E-784B8F9D2C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51361" y="5422900"/>
            <a:ext cx="914400" cy="914400"/>
          </a:xfrm>
          <a:prstGeom prst="rect">
            <a:avLst/>
          </a:prstGeom>
        </p:spPr>
      </p:pic>
      <p:pic>
        <p:nvPicPr>
          <p:cNvPr id="30" name="Graphic 29">
            <a:extLst>
              <a:ext uri="{FF2B5EF4-FFF2-40B4-BE49-F238E27FC236}">
                <a16:creationId xmlns:a16="http://schemas.microsoft.com/office/drawing/2014/main" id="{C6C39383-3837-42AD-982C-2B0E2EAFA3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38763" y="4380925"/>
            <a:ext cx="914400" cy="914400"/>
          </a:xfrm>
          <a:prstGeom prst="rect">
            <a:avLst/>
          </a:prstGeom>
        </p:spPr>
      </p:pic>
      <p:cxnSp>
        <p:nvCxnSpPr>
          <p:cNvPr id="32" name="Connector: Curved 31">
            <a:extLst>
              <a:ext uri="{FF2B5EF4-FFF2-40B4-BE49-F238E27FC236}">
                <a16:creationId xmlns:a16="http://schemas.microsoft.com/office/drawing/2014/main" id="{9512AD31-CC28-4577-A0A2-DEC3CFF172AD}"/>
              </a:ext>
            </a:extLst>
          </p:cNvPr>
          <p:cNvCxnSpPr>
            <a:cxnSpLocks/>
            <a:stCxn id="30" idx="3"/>
            <a:endCxn id="22" idx="2"/>
          </p:cNvCxnSpPr>
          <p:nvPr/>
        </p:nvCxnSpPr>
        <p:spPr>
          <a:xfrm flipV="1">
            <a:off x="6253163" y="4253350"/>
            <a:ext cx="1504156"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27ABA20-C7D2-4692-B492-6638696F67B3}"/>
              </a:ext>
            </a:extLst>
          </p:cNvPr>
          <p:cNvCxnSpPr>
            <a:cxnSpLocks/>
            <a:stCxn id="30" idx="3"/>
            <a:endCxn id="20" idx="2"/>
          </p:cNvCxnSpPr>
          <p:nvPr/>
        </p:nvCxnSpPr>
        <p:spPr>
          <a:xfrm flipV="1">
            <a:off x="6253163" y="4253350"/>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AB1596F-2B81-4F44-85D8-134E2F961BCB}"/>
              </a:ext>
            </a:extLst>
          </p:cNvPr>
          <p:cNvCxnSpPr>
            <a:cxnSpLocks/>
            <a:stCxn id="30" idx="3"/>
            <a:endCxn id="24" idx="0"/>
          </p:cNvCxnSpPr>
          <p:nvPr/>
        </p:nvCxnSpPr>
        <p:spPr>
          <a:xfrm>
            <a:off x="6253163" y="4838125"/>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0C07B6FA-2BA8-4E03-A24E-3FEB6456F4CC}"/>
              </a:ext>
            </a:extLst>
          </p:cNvPr>
          <p:cNvCxnSpPr>
            <a:cxnSpLocks/>
            <a:stCxn id="30" idx="3"/>
            <a:endCxn id="28" idx="0"/>
          </p:cNvCxnSpPr>
          <p:nvPr/>
        </p:nvCxnSpPr>
        <p:spPr>
          <a:xfrm>
            <a:off x="6253163" y="4838125"/>
            <a:ext cx="1555398"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D413FF3-B355-4A51-A601-8999B7BC8C0A}"/>
              </a:ext>
            </a:extLst>
          </p:cNvPr>
          <p:cNvCxnSpPr>
            <a:cxnSpLocks/>
            <a:stCxn id="26" idx="3"/>
            <a:endCxn id="30" idx="1"/>
          </p:cNvCxnSpPr>
          <p:nvPr/>
        </p:nvCxnSpPr>
        <p:spPr>
          <a:xfrm>
            <a:off x="4104481" y="4838125"/>
            <a:ext cx="1234282"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6858FF7E-7FCB-45D7-AD5E-EDE7412C9EE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963" y="4380925"/>
            <a:ext cx="914400" cy="914400"/>
          </a:xfrm>
          <a:prstGeom prst="rect">
            <a:avLst/>
          </a:prstGeom>
        </p:spPr>
      </p:pic>
      <p:cxnSp>
        <p:nvCxnSpPr>
          <p:cNvPr id="58" name="Connector: Curved 57">
            <a:extLst>
              <a:ext uri="{FF2B5EF4-FFF2-40B4-BE49-F238E27FC236}">
                <a16:creationId xmlns:a16="http://schemas.microsoft.com/office/drawing/2014/main" id="{B4824167-486C-49BC-94AD-97F06A6F857A}"/>
              </a:ext>
            </a:extLst>
          </p:cNvPr>
          <p:cNvCxnSpPr>
            <a:cxnSpLocks/>
            <a:stCxn id="54" idx="3"/>
            <a:endCxn id="26" idx="1"/>
          </p:cNvCxnSpPr>
          <p:nvPr/>
        </p:nvCxnSpPr>
        <p:spPr>
          <a:xfrm>
            <a:off x="1503363" y="4838125"/>
            <a:ext cx="772318"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2144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77500" lnSpcReduction="20000"/>
          </a:bodyPr>
          <a:lstStyle/>
          <a:p>
            <a:r>
              <a:rPr lang="en-US" dirty="0">
                <a:latin typeface="Lucida Console" panose="020B0609040504020204" pitchFamily="49" charset="0"/>
              </a:rPr>
              <a:t># Automatic – stored in </a:t>
            </a:r>
            <a:br>
              <a:rPr lang="en-US" dirty="0">
                <a:latin typeface="Lucida Console" panose="020B0609040504020204" pitchFamily="49" charset="0"/>
              </a:rPr>
            </a:br>
            <a:r>
              <a:rPr lang="en-US" dirty="0">
                <a:latin typeface="Lucida Console" panose="020B0609040504020204" pitchFamily="49" charset="0"/>
              </a:rPr>
              <a:t># ~/.azure/</a:t>
            </a:r>
            <a:r>
              <a:rPr lang="en-US" dirty="0" err="1">
                <a:latin typeface="Lucida Console" panose="020B0609040504020204" pitchFamily="49" charset="0"/>
              </a:rPr>
              <a:t>aksServicePrincipal.json</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where command is run</a:t>
            </a: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--resource-group </a:t>
            </a:r>
            <a:r>
              <a:rPr lang="en-US" dirty="0" err="1">
                <a:latin typeface="Lucida Console" panose="020B0609040504020204" pitchFamily="49" charset="0"/>
              </a:rPr>
              <a:t>clusterRG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cat ~/.azure/</a:t>
            </a:r>
            <a:r>
              <a:rPr lang="en-US" dirty="0" err="1">
                <a:latin typeface="Lucida Console" panose="020B0609040504020204" pitchFamily="49" charset="0"/>
              </a:rPr>
              <a:t>aksServicePrincipal.json</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 Example output</a:t>
            </a:r>
          </a:p>
          <a:p>
            <a:r>
              <a:rPr lang="en-US" dirty="0">
                <a:latin typeface="Lucida Console" panose="020B0609040504020204" pitchFamily="49" charset="0"/>
              </a:rPr>
              <a:t>{</a:t>
            </a:r>
          </a:p>
          <a:p>
            <a:r>
              <a:rPr lang="en-US" dirty="0">
                <a:latin typeface="Lucida Console" panose="020B0609040504020204" pitchFamily="49" charset="0"/>
              </a:rPr>
              <a:t>  "1e14e1ad-c7a4-4e71-9433-369c24fdf423": </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client_secret</a:t>
            </a:r>
            <a:r>
              <a:rPr lang="en-US" dirty="0">
                <a:latin typeface="Lucida Console" panose="020B0609040504020204" pitchFamily="49" charset="0"/>
              </a:rPr>
              <a:t>": "264d1436083db69081f8",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service_principal</a:t>
            </a:r>
            <a:r>
              <a:rPr lang="en-US" dirty="0">
                <a:latin typeface="Lucida Console" panose="020B0609040504020204" pitchFamily="49" charset="0"/>
              </a:rPr>
              <a:t>": "bff32de0-7109-4660-ae60-4edbe6990f92"</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a:t>
            </a:r>
          </a:p>
          <a:p>
            <a:endParaRPr lang="en-US" dirty="0">
              <a:latin typeface="Lucida Console" panose="020B0609040504020204" pitchFamily="49" charset="0"/>
            </a:endParaRPr>
          </a:p>
        </p:txBody>
      </p:sp>
      <p:sp>
        <p:nvSpPr>
          <p:cNvPr id="2" name="Rectangle 1">
            <a:extLst>
              <a:ext uri="{FF2B5EF4-FFF2-40B4-BE49-F238E27FC236}">
                <a16:creationId xmlns:a16="http://schemas.microsoft.com/office/drawing/2014/main" id="{47087167-FEA1-42A6-A446-0265ADCC405A}"/>
              </a:ext>
            </a:extLst>
          </p:cNvPr>
          <p:cNvSpPr/>
          <p:nvPr/>
        </p:nvSpPr>
        <p:spPr>
          <a:xfrm>
            <a:off x="7856967" y="6494054"/>
            <a:ext cx="4335033" cy="363946"/>
          </a:xfrm>
          <a:prstGeom prst="rect">
            <a:avLst/>
          </a:prstGeom>
        </p:spPr>
        <p:txBody>
          <a:bodyPr wrap="none">
            <a:spAutoFit/>
          </a:bodyPr>
          <a:lstStyle/>
          <a:p>
            <a:r>
              <a:rPr lang="en-US" dirty="0">
                <a:hlinkClick r:id="rId3"/>
              </a:rPr>
              <a:t>https://github.com/Azure/AKS/issues/614</a:t>
            </a:r>
            <a:endParaRPr lang="en-US" dirty="0"/>
          </a:p>
        </p:txBody>
      </p:sp>
    </p:spTree>
    <p:extLst>
      <p:ext uri="{BB962C8B-B14F-4D97-AF65-F5344CB8AC3E}">
        <p14:creationId xmlns:p14="http://schemas.microsoft.com/office/powerpoint/2010/main" val="1658783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40000" lnSpcReduction="20000"/>
          </a:bodyPr>
          <a:lstStyle/>
          <a:p>
            <a:r>
              <a:rPr lang="en-US" dirty="0">
                <a:latin typeface="Lucida Console" panose="020B0609040504020204" pitchFamily="49" charset="0"/>
              </a:rPr>
              <a:t># Manual</a:t>
            </a:r>
          </a:p>
          <a:p>
            <a:r>
              <a:rPr lang="en-US" dirty="0">
                <a:latin typeface="Lucida Console" panose="020B0609040504020204" pitchFamily="49" charset="0"/>
              </a:rPr>
              <a:t>SP_NAME="</a:t>
            </a:r>
            <a:r>
              <a:rPr lang="en-US" dirty="0" err="1">
                <a:latin typeface="Lucida Console" panose="020B0609040504020204" pitchFamily="49" charset="0"/>
              </a:rPr>
              <a:t>aks</a:t>
            </a:r>
            <a:r>
              <a:rPr lang="en-US" dirty="0">
                <a:latin typeface="Lucida Console" panose="020B0609040504020204" pitchFamily="49" charset="0"/>
              </a:rPr>
              <a:t>${RANDOM}_</a:t>
            </a:r>
            <a:r>
              <a:rPr lang="en-US" dirty="0" err="1">
                <a:latin typeface="Lucida Console" panose="020B0609040504020204" pitchFamily="49" charset="0"/>
              </a:rPr>
              <a:t>sp</a:t>
            </a:r>
            <a:r>
              <a:rPr lang="en-US" dirty="0">
                <a:latin typeface="Lucida Console" panose="020B0609040504020204" pitchFamily="49" charset="0"/>
              </a:rPr>
              <a:t>"</a:t>
            </a:r>
          </a:p>
          <a:p>
            <a:r>
              <a:rPr lang="en-US" dirty="0">
                <a:latin typeface="Lucida Console" panose="020B0609040504020204" pitchFamily="49" charset="0"/>
              </a:rPr>
              <a:t>CLIENT_SECRET_VALID=""</a:t>
            </a:r>
          </a:p>
          <a:p>
            <a:r>
              <a:rPr lang="en-US" dirty="0">
                <a:latin typeface="Lucida Console" panose="020B0609040504020204" pitchFamily="49" charset="0"/>
              </a:rPr>
              <a:t>while [ -z $CLIENT_SECRET_VALID ]; do</a:t>
            </a:r>
          </a:p>
          <a:p>
            <a:r>
              <a:rPr lang="en-US" dirty="0">
                <a:latin typeface="Lucida Console" panose="020B0609040504020204" pitchFamily="49" charset="0"/>
              </a:rPr>
              <a:t>  echo "Creating new SP and secret..."</a:t>
            </a:r>
          </a:p>
          <a:p>
            <a:r>
              <a:rPr lang="en-US" dirty="0">
                <a:latin typeface="Lucida Console" panose="020B0609040504020204" pitchFamily="49" charset="0"/>
              </a:rPr>
              <a:t>  CLIENT_SECRET=$(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create-for-</a:t>
            </a:r>
            <a:r>
              <a:rPr lang="en-US" dirty="0" err="1">
                <a:latin typeface="Lucida Console" panose="020B0609040504020204" pitchFamily="49" charset="0"/>
              </a:rPr>
              <a:t>rbac</a:t>
            </a:r>
            <a:r>
              <a:rPr lang="en-US" dirty="0">
                <a:latin typeface="Lucida Console" panose="020B0609040504020204" pitchFamily="49" charset="0"/>
              </a:rPr>
              <a:t> --skip-assignment -n $SP_NAME -o json | </a:t>
            </a:r>
            <a:r>
              <a:rPr lang="en-US" dirty="0" err="1">
                <a:latin typeface="Lucida Console" panose="020B0609040504020204" pitchFamily="49" charset="0"/>
              </a:rPr>
              <a:t>jq</a:t>
            </a:r>
            <a:r>
              <a:rPr lang="en-US" dirty="0">
                <a:latin typeface="Lucida Console" panose="020B0609040504020204" pitchFamily="49" charset="0"/>
              </a:rPr>
              <a:t> -r .password)</a:t>
            </a:r>
          </a:p>
          <a:p>
            <a:r>
              <a:rPr lang="en-US" dirty="0">
                <a:latin typeface="Lucida Console" panose="020B0609040504020204" pitchFamily="49" charset="0"/>
              </a:rPr>
              <a:t>  if [[ $CLIENT_SECRET == *"'"* ]]; then</a:t>
            </a:r>
          </a:p>
          <a:p>
            <a:r>
              <a:rPr lang="en-US" dirty="0">
                <a:latin typeface="Lucida Console" panose="020B0609040504020204" pitchFamily="49" charset="0"/>
              </a:rPr>
              <a:t>    echo "Found invalid character. Recreating..."</a:t>
            </a:r>
          </a:p>
          <a:p>
            <a:r>
              <a:rPr lang="en-US" dirty="0">
                <a:latin typeface="Lucida Console" panose="020B0609040504020204" pitchFamily="49" charset="0"/>
              </a:rPr>
              <a:t>    CLIENT_SECRET_VALID=""</a:t>
            </a:r>
          </a:p>
          <a:p>
            <a:r>
              <a:rPr lang="en-US" dirty="0">
                <a:latin typeface="Lucida Console" panose="020B0609040504020204" pitchFamily="49" charset="0"/>
              </a:rPr>
              <a:t>  else</a:t>
            </a:r>
          </a:p>
          <a:p>
            <a:r>
              <a:rPr lang="en-US" dirty="0">
                <a:latin typeface="Lucida Console" panose="020B0609040504020204" pitchFamily="49" charset="0"/>
              </a:rPr>
              <a:t>    echo "Appears valid..."</a:t>
            </a:r>
          </a:p>
          <a:p>
            <a:r>
              <a:rPr lang="en-US" dirty="0">
                <a:latin typeface="Lucida Console" panose="020B0609040504020204" pitchFamily="49" charset="0"/>
              </a:rPr>
              <a:t>    CLIENT_SECRET_VALID="true"</a:t>
            </a:r>
          </a:p>
          <a:p>
            <a:r>
              <a:rPr lang="en-US" dirty="0">
                <a:latin typeface="Lucida Console" panose="020B0609040504020204" pitchFamily="49" charset="0"/>
              </a:rPr>
              <a:t>  fi</a:t>
            </a:r>
          </a:p>
          <a:p>
            <a:r>
              <a:rPr lang="en-US" dirty="0">
                <a:latin typeface="Lucida Console" panose="020B0609040504020204" pitchFamily="49" charset="0"/>
              </a:rPr>
              <a:t>done</a:t>
            </a:r>
          </a:p>
          <a:p>
            <a:r>
              <a:rPr lang="en-US" dirty="0">
                <a:latin typeface="Lucida Console" panose="020B0609040504020204" pitchFamily="49" charset="0"/>
              </a:rPr>
              <a:t>echo "CLIENT_SECRET ready: ${CLIENT_SECRET}"</a:t>
            </a:r>
          </a:p>
          <a:p>
            <a:br>
              <a:rPr lang="en-US" dirty="0">
                <a:latin typeface="Lucida Console" panose="020B0609040504020204" pitchFamily="49" charset="0"/>
              </a:rPr>
            </a:br>
            <a:r>
              <a:rPr lang="en-US" dirty="0">
                <a:latin typeface="Lucida Console" panose="020B0609040504020204" pitchFamily="49" charset="0"/>
              </a:rPr>
              <a:t># Example: CLIENT_SECRET ready: </a:t>
            </a:r>
            <a:r>
              <a:rPr lang="pl-PL" dirty="0">
                <a:latin typeface="Lucida Console" panose="020B0609040504020204" pitchFamily="49" charset="0"/>
              </a:rPr>
              <a:t>&gt;rDnCI&gt;Pd)O^O&amp;h0V];"7J+W7qvc&lt;6Rg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show --id "http://$SP_NAME" -o json | </a:t>
            </a:r>
            <a:r>
              <a:rPr lang="en-US" dirty="0" err="1">
                <a:latin typeface="Lucida Console" panose="020B0609040504020204" pitchFamily="49" charset="0"/>
              </a:rPr>
              <a:t>jq</a:t>
            </a:r>
            <a:r>
              <a:rPr lang="en-US" dirty="0">
                <a:latin typeface="Lucida Console" panose="020B0609040504020204" pitchFamily="49" charset="0"/>
              </a:rPr>
              <a:t> -r .</a:t>
            </a:r>
            <a:r>
              <a:rPr lang="en-US" dirty="0" err="1">
                <a:latin typeface="Lucida Console" panose="020B0609040504020204" pitchFamily="49" charset="0"/>
              </a:rPr>
              <a:t>appId</a:t>
            </a:r>
            <a:r>
              <a:rPr lang="en-US" dirty="0">
                <a:latin typeface="Lucida Console" panose="020B0609040504020204" pitchFamily="49" charset="0"/>
              </a:rPr>
              <a:t>)</a:t>
            </a:r>
          </a:p>
          <a:p>
            <a:r>
              <a:rPr lang="en-US" dirty="0">
                <a:latin typeface="Lucida Console" panose="020B0609040504020204" pitchFamily="49" charset="0"/>
              </a:rPr>
              <a:t>echo "SP_ID: ${SP_ID}"</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"${CLIENT_SECRET}"</a:t>
            </a:r>
          </a:p>
        </p:txBody>
      </p:sp>
    </p:spTree>
    <p:extLst>
      <p:ext uri="{BB962C8B-B14F-4D97-AF65-F5344CB8AC3E}">
        <p14:creationId xmlns:p14="http://schemas.microsoft.com/office/powerpoint/2010/main" val="16638451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Reset </a:t>
            </a:r>
            <a:r>
              <a:rPr lang="en-US" dirty="0" err="1"/>
              <a:t>sp</a:t>
            </a:r>
            <a:r>
              <a:rPr lang="en-US" dirty="0"/>
              <a:t> credentials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p:txBody>
          <a:bodyPr>
            <a:normAutofit fontScale="92500" lnSpcReduction="20000"/>
          </a:bodyPr>
          <a:lstStyle/>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show --resource-group </a:t>
            </a:r>
            <a:r>
              <a:rPr lang="en-US" dirty="0" err="1">
                <a:latin typeface="Lucida Console" panose="020B0609040504020204" pitchFamily="49" charset="0"/>
              </a:rPr>
              <a:t>clusterRG</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--query </a:t>
            </a:r>
            <a:r>
              <a:rPr lang="en-US" dirty="0" err="1">
                <a:latin typeface="Lucida Console" panose="020B0609040504020204" pitchFamily="49" charset="0"/>
              </a:rPr>
              <a:t>servicePrincipalProfile.clientId</a:t>
            </a:r>
            <a:r>
              <a:rPr lang="en-US" dirty="0">
                <a:latin typeface="Lucida Console" panose="020B0609040504020204" pitchFamily="49" charset="0"/>
              </a:rPr>
              <a:t>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SP_SECRET=$(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credential reset \</a:t>
            </a:r>
            <a:br>
              <a:rPr lang="en-US" dirty="0">
                <a:latin typeface="Lucida Console" panose="020B0609040504020204" pitchFamily="49" charset="0"/>
              </a:rPr>
            </a:br>
            <a:r>
              <a:rPr lang="en-US" dirty="0">
                <a:latin typeface="Lucida Console" panose="020B0609040504020204" pitchFamily="49" charset="0"/>
              </a:rPr>
              <a:t>    --name $SP_ID --query password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update-credentials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t>aksCluster</a:t>
            </a:r>
            <a:r>
              <a:rPr lang="en-US" dirty="0">
                <a:latin typeface="Lucida Console" panose="020B0609040504020204" pitchFamily="49" charset="0"/>
              </a:rPr>
              <a:t> \</a:t>
            </a:r>
          </a:p>
          <a:p>
            <a:r>
              <a:rPr lang="en-US" dirty="0">
                <a:latin typeface="Lucida Console" panose="020B0609040504020204" pitchFamily="49" charset="0"/>
              </a:rPr>
              <a:t>    --reset-service-principal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$SP_SECRET</a:t>
            </a:r>
          </a:p>
        </p:txBody>
      </p:sp>
    </p:spTree>
    <p:extLst>
      <p:ext uri="{BB962C8B-B14F-4D97-AF65-F5344CB8AC3E}">
        <p14:creationId xmlns:p14="http://schemas.microsoft.com/office/powerpoint/2010/main" val="35710757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1860A1B-94B8-41D9-84D9-C54D6F025007}"/>
              </a:ext>
            </a:extLst>
          </p:cNvPr>
          <p:cNvSpPr>
            <a:spLocks noGrp="1"/>
          </p:cNvSpPr>
          <p:nvPr>
            <p:ph type="title"/>
          </p:nvPr>
        </p:nvSpPr>
        <p:spPr/>
        <p:txBody>
          <a:bodyPr/>
          <a:lstStyle/>
          <a:p>
            <a:r>
              <a:rPr lang="en-US" dirty="0"/>
              <a:t>Demo</a:t>
            </a:r>
          </a:p>
        </p:txBody>
      </p:sp>
      <p:sp>
        <p:nvSpPr>
          <p:cNvPr id="10" name="Text Placeholder 9">
            <a:extLst>
              <a:ext uri="{FF2B5EF4-FFF2-40B4-BE49-F238E27FC236}">
                <a16:creationId xmlns:a16="http://schemas.microsoft.com/office/drawing/2014/main" id="{08E875C7-E56D-4CE4-B5C8-D3FBF1E11E21}"/>
              </a:ext>
            </a:extLst>
          </p:cNvPr>
          <p:cNvSpPr>
            <a:spLocks noGrp="1"/>
          </p:cNvSpPr>
          <p:nvPr>
            <p:ph type="body" sz="quarter" idx="10"/>
          </p:nvPr>
        </p:nvSpPr>
        <p:spPr/>
        <p:txBody>
          <a:bodyPr/>
          <a:lstStyle/>
          <a:p>
            <a:r>
              <a:rPr lang="en-US" dirty="0"/>
              <a:t>Managing cluster identity lifecycle</a:t>
            </a:r>
          </a:p>
        </p:txBody>
      </p:sp>
    </p:spTree>
    <p:extLst>
      <p:ext uri="{BB962C8B-B14F-4D97-AF65-F5344CB8AC3E}">
        <p14:creationId xmlns:p14="http://schemas.microsoft.com/office/powerpoint/2010/main" val="59981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844643C-18F7-40CD-9F16-DBCF3C0C6059}"/>
              </a:ext>
            </a:extLst>
          </p:cNvPr>
          <p:cNvSpPr/>
          <p:nvPr/>
        </p:nvSpPr>
        <p:spPr bwMode="auto">
          <a:xfrm>
            <a:off x="7620209" y="4132473"/>
            <a:ext cx="3124659" cy="2192826"/>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43CAF3C1-3096-4FA7-8DFA-AD2E80373A6D}"/>
              </a:ext>
            </a:extLst>
          </p:cNvPr>
          <p:cNvSpPr/>
          <p:nvPr/>
        </p:nvSpPr>
        <p:spPr bwMode="auto">
          <a:xfrm>
            <a:off x="4222699" y="4132473"/>
            <a:ext cx="1320725" cy="1298799"/>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BFB2C9B1-86FF-486D-B5DC-AD6738937000}"/>
              </a:ext>
              <a:ext uri="{C183D7F6-B498-43B3-948B-1728B52AA6E4}">
                <adec:decorative xmlns:adec="http://schemas.microsoft.com/office/drawing/2017/decorative" val="1"/>
              </a:ext>
            </a:extLst>
          </p:cNvPr>
          <p:cNvCxnSpPr>
            <a:cxnSpLocks/>
          </p:cNvCxnSpPr>
          <p:nvPr/>
        </p:nvCxnSpPr>
        <p:spPr>
          <a:xfrm>
            <a:off x="6068838" y="1435100"/>
            <a:ext cx="0" cy="221284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cluster management</a:t>
            </a:r>
          </a:p>
        </p:txBody>
      </p:sp>
      <p:sp>
        <p:nvSpPr>
          <p:cNvPr id="6" name="Text Placeholder 5"/>
          <p:cNvSpPr>
            <a:spLocks noGrp="1"/>
          </p:cNvSpPr>
          <p:nvPr>
            <p:ph sz="quarter" idx="12"/>
          </p:nvPr>
        </p:nvSpPr>
        <p:spPr>
          <a:xfrm>
            <a:off x="584200" y="1435100"/>
            <a:ext cx="5211763" cy="2215991"/>
          </a:xfrm>
        </p:spPr>
        <p:txBody>
          <a:bodyPr/>
          <a:lstStyle/>
          <a:p>
            <a:r>
              <a:rPr lang="en-US" dirty="0"/>
              <a:t>Kubernetes RBAC</a:t>
            </a:r>
          </a:p>
          <a:p>
            <a:pPr lvl="1"/>
            <a:r>
              <a:rPr lang="en-US" dirty="0"/>
              <a:t>Traditional service and user  management</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latin typeface="Lucida Console" panose="020B0609040504020204" pitchFamily="49" charset="0"/>
            </a:endParaRPr>
          </a:p>
          <a:p>
            <a:pPr lvl="1"/>
            <a:r>
              <a:rPr lang="en-US" dirty="0" err="1">
                <a:latin typeface="Lucida Console" panose="020B0609040504020204" pitchFamily="49" charset="0"/>
              </a:rPr>
              <a:t>RoleBindings</a:t>
            </a:r>
            <a:r>
              <a:rPr lang="en-US" dirty="0"/>
              <a:t> and </a:t>
            </a:r>
            <a:r>
              <a:rPr lang="en-US" dirty="0" err="1">
                <a:latin typeface="Lucida Console" panose="020B0609040504020204" pitchFamily="49" charset="0"/>
              </a:rPr>
              <a:t>ClusterRoleBindings</a:t>
            </a:r>
            <a:endParaRPr lang="en-US" dirty="0">
              <a:latin typeface="Lucida Console" panose="020B0609040504020204" pitchFamily="49" charset="0"/>
            </a:endParaRPr>
          </a:p>
          <a:p>
            <a:pPr lvl="1"/>
            <a:r>
              <a:rPr lang="en-US" dirty="0"/>
              <a:t>No </a:t>
            </a:r>
            <a:r>
              <a:rPr lang="en-US" dirty="0">
                <a:latin typeface="Lucida Console" panose="020B0609040504020204" pitchFamily="49" charset="0"/>
              </a:rPr>
              <a:t>deny</a:t>
            </a:r>
            <a:r>
              <a:rPr lang="en-US" dirty="0"/>
              <a:t> mechanism</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2154436"/>
          </a:xfrm>
        </p:spPr>
        <p:txBody>
          <a:bodyPr/>
          <a:lstStyle/>
          <a:p>
            <a:r>
              <a:rPr lang="en-US" dirty="0"/>
              <a:t>Azure AD integration</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p>
          <a:p>
            <a:pPr lvl="1"/>
            <a:r>
              <a:rPr lang="en-US" dirty="0"/>
              <a:t>Azure AD user or group access to a namespace (</a:t>
            </a:r>
            <a:r>
              <a:rPr lang="en-US" dirty="0" err="1">
                <a:latin typeface="Lucida Console" panose="020B0609040504020204" pitchFamily="49" charset="0"/>
              </a:rPr>
              <a:t>RoleBindings</a:t>
            </a:r>
            <a:r>
              <a:rPr lang="en-US" dirty="0"/>
              <a:t>) or cluster (</a:t>
            </a:r>
            <a:r>
              <a:rPr lang="en-US" dirty="0" err="1">
                <a:latin typeface="Lucida Console" panose="020B0609040504020204" pitchFamily="49" charset="0"/>
              </a:rPr>
              <a:t>ClusterRoleBindings</a:t>
            </a:r>
            <a:r>
              <a:rPr lang="en-US" dirty="0"/>
              <a:t>)</a:t>
            </a:r>
          </a:p>
          <a:p>
            <a:pPr lvl="1"/>
            <a:r>
              <a:rPr lang="en-US" dirty="0"/>
              <a:t>No </a:t>
            </a:r>
            <a:r>
              <a:rPr lang="en-US" dirty="0">
                <a:latin typeface="Lucida Console" panose="020B0609040504020204" pitchFamily="49" charset="0"/>
              </a:rPr>
              <a:t>deny</a:t>
            </a:r>
            <a:r>
              <a:rPr lang="en-US" dirty="0"/>
              <a:t> mechanism</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635626" y="2084324"/>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4" name="Graphic 3" descr="User">
            <a:extLst>
              <a:ext uri="{FF2B5EF4-FFF2-40B4-BE49-F238E27FC236}">
                <a16:creationId xmlns:a16="http://schemas.microsoft.com/office/drawing/2014/main" id="{1F897941-BD0A-4CB4-963B-244E07F85A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82702" y="4679375"/>
            <a:ext cx="365760" cy="365760"/>
          </a:xfrm>
          <a:prstGeom prst="rect">
            <a:avLst/>
          </a:prstGeom>
        </p:spPr>
      </p:pic>
      <p:sp>
        <p:nvSpPr>
          <p:cNvPr id="5" name="TextBox 4">
            <a:extLst>
              <a:ext uri="{FF2B5EF4-FFF2-40B4-BE49-F238E27FC236}">
                <a16:creationId xmlns:a16="http://schemas.microsoft.com/office/drawing/2014/main" id="{FFD4AE68-92DF-415D-991C-F832090AEA45}"/>
              </a:ext>
            </a:extLst>
          </p:cNvPr>
          <p:cNvSpPr txBox="1"/>
          <p:nvPr/>
        </p:nvSpPr>
        <p:spPr>
          <a:xfrm>
            <a:off x="1782651" y="5045135"/>
            <a:ext cx="565861" cy="169277"/>
          </a:xfrm>
          <a:prstGeom prst="rect">
            <a:avLst/>
          </a:prstGeom>
          <a:noFill/>
        </p:spPr>
        <p:txBody>
          <a:bodyPr wrap="none" lIns="0" tIns="0" rIns="0" bIns="0" rtlCol="0">
            <a:spAutoFit/>
          </a:bodyPr>
          <a:lstStyle/>
          <a:p>
            <a:pPr algn="ctr"/>
            <a:r>
              <a:rPr lang="en-US" sz="1100" dirty="0"/>
              <a:t>Operator</a:t>
            </a:r>
            <a:endParaRPr lang="en-US" sz="2000" dirty="0"/>
          </a:p>
        </p:txBody>
      </p:sp>
      <p:grpSp>
        <p:nvGrpSpPr>
          <p:cNvPr id="25" name="Group 24">
            <a:extLst>
              <a:ext uri="{FF2B5EF4-FFF2-40B4-BE49-F238E27FC236}">
                <a16:creationId xmlns:a16="http://schemas.microsoft.com/office/drawing/2014/main" id="{D89D9F54-5FF7-45CA-AAAF-038E1ED803B1}"/>
              </a:ext>
            </a:extLst>
          </p:cNvPr>
          <p:cNvGrpSpPr/>
          <p:nvPr/>
        </p:nvGrpSpPr>
        <p:grpSpPr>
          <a:xfrm>
            <a:off x="4483092" y="5881100"/>
            <a:ext cx="777457" cy="704314"/>
            <a:chOff x="3534457" y="5812740"/>
            <a:chExt cx="777457" cy="704314"/>
          </a:xfrm>
        </p:grpSpPr>
        <p:pic>
          <p:nvPicPr>
            <p:cNvPr id="13" name="Graphic 12">
              <a:extLst>
                <a:ext uri="{FF2B5EF4-FFF2-40B4-BE49-F238E27FC236}">
                  <a16:creationId xmlns:a16="http://schemas.microsoft.com/office/drawing/2014/main" id="{D2819571-6589-4CDC-835A-7D59DC9A71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0305" y="5812740"/>
              <a:ext cx="365760" cy="365760"/>
            </a:xfrm>
            <a:prstGeom prst="rect">
              <a:avLst/>
            </a:prstGeom>
          </p:spPr>
        </p:pic>
        <p:sp>
          <p:nvSpPr>
            <p:cNvPr id="18" name="TextBox 17">
              <a:extLst>
                <a:ext uri="{FF2B5EF4-FFF2-40B4-BE49-F238E27FC236}">
                  <a16:creationId xmlns:a16="http://schemas.microsoft.com/office/drawing/2014/main" id="{18F28B2B-5C33-4F55-A1A1-092594AC1177}"/>
                </a:ext>
              </a:extLst>
            </p:cNvPr>
            <p:cNvSpPr txBox="1"/>
            <p:nvPr/>
          </p:nvSpPr>
          <p:spPr>
            <a:xfrm>
              <a:off x="3534457" y="6178500"/>
              <a:ext cx="777457" cy="338554"/>
            </a:xfrm>
            <a:prstGeom prst="rect">
              <a:avLst/>
            </a:prstGeom>
            <a:noFill/>
          </p:spPr>
          <p:txBody>
            <a:bodyPr wrap="none" lIns="0" tIns="0" rIns="0" bIns="0" rtlCol="0">
              <a:spAutoFit/>
            </a:bodyPr>
            <a:lstStyle/>
            <a:p>
              <a:pPr algn="ctr"/>
              <a:r>
                <a:rPr lang="en-US" sz="1100" dirty="0"/>
                <a:t>Azure Active</a:t>
              </a:r>
              <a:br>
                <a:rPr lang="en-US" sz="1100" dirty="0"/>
              </a:br>
              <a:r>
                <a:rPr lang="en-US" sz="1100" dirty="0"/>
                <a:t>Directory</a:t>
              </a:r>
              <a:endParaRPr lang="en-US" sz="2000" dirty="0"/>
            </a:p>
          </p:txBody>
        </p:sp>
      </p:grpSp>
      <p:pic>
        <p:nvPicPr>
          <p:cNvPr id="15" name="Graphic 14">
            <a:extLst>
              <a:ext uri="{FF2B5EF4-FFF2-40B4-BE49-F238E27FC236}">
                <a16:creationId xmlns:a16="http://schemas.microsoft.com/office/drawing/2014/main" id="{451556C0-930B-4470-BD71-200424C056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88941" y="4679375"/>
            <a:ext cx="365760" cy="365760"/>
          </a:xfrm>
          <a:prstGeom prst="rect">
            <a:avLst/>
          </a:prstGeom>
        </p:spPr>
      </p:pic>
      <p:sp>
        <p:nvSpPr>
          <p:cNvPr id="20" name="TextBox 19">
            <a:extLst>
              <a:ext uri="{FF2B5EF4-FFF2-40B4-BE49-F238E27FC236}">
                <a16:creationId xmlns:a16="http://schemas.microsoft.com/office/drawing/2014/main" id="{C6210001-DE51-4842-8E94-2A00BA43512C}"/>
              </a:ext>
            </a:extLst>
          </p:cNvPr>
          <p:cNvSpPr txBox="1"/>
          <p:nvPr/>
        </p:nvSpPr>
        <p:spPr>
          <a:xfrm>
            <a:off x="4562442" y="4496495"/>
            <a:ext cx="618759" cy="169277"/>
          </a:xfrm>
          <a:prstGeom prst="rect">
            <a:avLst/>
          </a:prstGeom>
          <a:noFill/>
        </p:spPr>
        <p:txBody>
          <a:bodyPr wrap="none" lIns="0" tIns="0" rIns="0" bIns="0" rtlCol="0">
            <a:spAutoFit/>
          </a:bodyPr>
          <a:lstStyle/>
          <a:p>
            <a:pPr algn="ctr"/>
            <a:r>
              <a:rPr lang="en-US" sz="1100" dirty="0"/>
              <a:t>API server</a:t>
            </a:r>
            <a:endParaRPr lang="en-US" sz="2000" dirty="0"/>
          </a:p>
        </p:txBody>
      </p:sp>
      <p:sp>
        <p:nvSpPr>
          <p:cNvPr id="22" name="TextBox 21">
            <a:extLst>
              <a:ext uri="{FF2B5EF4-FFF2-40B4-BE49-F238E27FC236}">
                <a16:creationId xmlns:a16="http://schemas.microsoft.com/office/drawing/2014/main" id="{8A7CEC69-1BC4-40EB-AAEE-259F7AC9419C}"/>
              </a:ext>
            </a:extLst>
          </p:cNvPr>
          <p:cNvSpPr txBox="1"/>
          <p:nvPr/>
        </p:nvSpPr>
        <p:spPr>
          <a:xfrm>
            <a:off x="2563201" y="4191949"/>
            <a:ext cx="1563419" cy="507831"/>
          </a:xfrm>
          <a:prstGeom prst="rect">
            <a:avLst/>
          </a:prstGeom>
          <a:noFill/>
        </p:spPr>
        <p:txBody>
          <a:bodyPr wrap="square" lIns="0" tIns="0" rIns="0" bIns="0" rtlCol="0">
            <a:spAutoFit/>
          </a:bodyPr>
          <a:lstStyle/>
          <a:p>
            <a:pPr algn="ctr"/>
            <a:r>
              <a:rPr lang="en-US" sz="1100" dirty="0"/>
              <a:t>Authentication prompt on first kubectl connection of session</a:t>
            </a:r>
            <a:endParaRPr lang="en-US" sz="2000" dirty="0"/>
          </a:p>
        </p:txBody>
      </p:sp>
      <p:cxnSp>
        <p:nvCxnSpPr>
          <p:cNvPr id="24" name="Connector: Curved 57">
            <a:extLst>
              <a:ext uri="{FF2B5EF4-FFF2-40B4-BE49-F238E27FC236}">
                <a16:creationId xmlns:a16="http://schemas.microsoft.com/office/drawing/2014/main" id="{0AA53FF7-3510-46CF-9178-9E4EAA566D31}"/>
              </a:ext>
            </a:extLst>
          </p:cNvPr>
          <p:cNvCxnSpPr>
            <a:cxnSpLocks/>
            <a:stCxn id="4" idx="3"/>
            <a:endCxn id="15" idx="1"/>
          </p:cNvCxnSpPr>
          <p:nvPr/>
        </p:nvCxnSpPr>
        <p:spPr>
          <a:xfrm>
            <a:off x="2248462" y="4862255"/>
            <a:ext cx="2440479" cy="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57">
            <a:extLst>
              <a:ext uri="{FF2B5EF4-FFF2-40B4-BE49-F238E27FC236}">
                <a16:creationId xmlns:a16="http://schemas.microsoft.com/office/drawing/2014/main" id="{59493836-93DD-4D58-AA6A-18D0C9F50113}"/>
              </a:ext>
            </a:extLst>
          </p:cNvPr>
          <p:cNvCxnSpPr>
            <a:cxnSpLocks/>
            <a:stCxn id="13" idx="0"/>
            <a:endCxn id="15" idx="2"/>
          </p:cNvCxnSpPr>
          <p:nvPr/>
        </p:nvCxnSpPr>
        <p:spPr>
          <a:xfrm flipV="1">
            <a:off x="4871820" y="5045135"/>
            <a:ext cx="1" cy="835965"/>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093FF3-769B-4BAE-9408-7CD787FC8DC0}"/>
              </a:ext>
            </a:extLst>
          </p:cNvPr>
          <p:cNvSpPr txBox="1"/>
          <p:nvPr/>
        </p:nvSpPr>
        <p:spPr>
          <a:xfrm>
            <a:off x="5095537" y="5514172"/>
            <a:ext cx="1563419" cy="507831"/>
          </a:xfrm>
          <a:prstGeom prst="rect">
            <a:avLst/>
          </a:prstGeom>
          <a:noFill/>
        </p:spPr>
        <p:txBody>
          <a:bodyPr wrap="square" lIns="0" tIns="0" rIns="0" bIns="0" rtlCol="0">
            <a:spAutoFit/>
          </a:bodyPr>
          <a:lstStyle/>
          <a:p>
            <a:pPr algn="ctr"/>
            <a:r>
              <a:rPr lang="en-US" sz="1100" dirty="0"/>
              <a:t>Credentials verified against Azure AD and token issued</a:t>
            </a:r>
            <a:endParaRPr lang="en-US" sz="2000" dirty="0"/>
          </a:p>
        </p:txBody>
      </p:sp>
      <p:sp>
        <p:nvSpPr>
          <p:cNvPr id="31" name="TextBox 30">
            <a:extLst>
              <a:ext uri="{FF2B5EF4-FFF2-40B4-BE49-F238E27FC236}">
                <a16:creationId xmlns:a16="http://schemas.microsoft.com/office/drawing/2014/main" id="{5839FBC8-940F-4DF7-89F2-C35C0E774C5B}"/>
              </a:ext>
            </a:extLst>
          </p:cNvPr>
          <p:cNvSpPr txBox="1"/>
          <p:nvPr/>
        </p:nvSpPr>
        <p:spPr>
          <a:xfrm>
            <a:off x="4393323" y="4215373"/>
            <a:ext cx="956993" cy="169277"/>
          </a:xfrm>
          <a:prstGeom prst="rect">
            <a:avLst/>
          </a:prstGeom>
          <a:noFill/>
        </p:spPr>
        <p:txBody>
          <a:bodyPr wrap="none" lIns="0" tIns="0" rIns="0" bIns="0" rtlCol="0">
            <a:spAutoFit/>
          </a:bodyPr>
          <a:lstStyle/>
          <a:p>
            <a:pPr algn="ctr"/>
            <a:r>
              <a:rPr lang="en-US" sz="1100" b="1" dirty="0"/>
              <a:t>Cluster master</a:t>
            </a:r>
            <a:endParaRPr lang="en-US" sz="2000" b="1" dirty="0"/>
          </a:p>
        </p:txBody>
      </p:sp>
      <p:sp>
        <p:nvSpPr>
          <p:cNvPr id="33" name="TextBox 32">
            <a:extLst>
              <a:ext uri="{FF2B5EF4-FFF2-40B4-BE49-F238E27FC236}">
                <a16:creationId xmlns:a16="http://schemas.microsoft.com/office/drawing/2014/main" id="{84A62556-F6A0-44CE-959D-BE5EE8EF8892}"/>
              </a:ext>
            </a:extLst>
          </p:cNvPr>
          <p:cNvSpPr txBox="1"/>
          <p:nvPr/>
        </p:nvSpPr>
        <p:spPr>
          <a:xfrm>
            <a:off x="5743633" y="4190267"/>
            <a:ext cx="1563419" cy="507831"/>
          </a:xfrm>
          <a:prstGeom prst="rect">
            <a:avLst/>
          </a:prstGeom>
          <a:noFill/>
        </p:spPr>
        <p:txBody>
          <a:bodyPr wrap="square" lIns="0" tIns="0" rIns="0" bIns="0" rtlCol="0">
            <a:spAutoFit/>
          </a:bodyPr>
          <a:lstStyle/>
          <a:p>
            <a:pPr algn="ctr"/>
            <a:r>
              <a:rPr lang="en-US" sz="1100" dirty="0"/>
              <a:t>Access to k8s resources scoped on Azure AD entities (users/groups)</a:t>
            </a:r>
            <a:endParaRPr lang="en-US" sz="2000" dirty="0"/>
          </a:p>
        </p:txBody>
      </p:sp>
      <p:sp>
        <p:nvSpPr>
          <p:cNvPr id="35" name="TextBox 34">
            <a:extLst>
              <a:ext uri="{FF2B5EF4-FFF2-40B4-BE49-F238E27FC236}">
                <a16:creationId xmlns:a16="http://schemas.microsoft.com/office/drawing/2014/main" id="{A102BECD-0795-4860-B157-042328AE889B}"/>
              </a:ext>
            </a:extLst>
          </p:cNvPr>
          <p:cNvSpPr txBox="1"/>
          <p:nvPr/>
        </p:nvSpPr>
        <p:spPr>
          <a:xfrm>
            <a:off x="9001398" y="4215373"/>
            <a:ext cx="362280" cy="169277"/>
          </a:xfrm>
          <a:prstGeom prst="rect">
            <a:avLst/>
          </a:prstGeom>
          <a:noFill/>
        </p:spPr>
        <p:txBody>
          <a:bodyPr wrap="none" lIns="0" tIns="0" rIns="0" bIns="0" rtlCol="0">
            <a:spAutoFit/>
          </a:bodyPr>
          <a:lstStyle/>
          <a:p>
            <a:pPr algn="ctr"/>
            <a:r>
              <a:rPr lang="en-US" sz="1100" b="1" dirty="0"/>
              <a:t>Node</a:t>
            </a:r>
            <a:endParaRPr lang="en-US" sz="2000" b="1" dirty="0"/>
          </a:p>
        </p:txBody>
      </p:sp>
      <p:sp>
        <p:nvSpPr>
          <p:cNvPr id="36" name="Rectangle 35">
            <a:extLst>
              <a:ext uri="{FF2B5EF4-FFF2-40B4-BE49-F238E27FC236}">
                <a16:creationId xmlns:a16="http://schemas.microsoft.com/office/drawing/2014/main" id="{64E658EB-70D8-4B89-A8B6-C640D722EDC8}"/>
              </a:ext>
            </a:extLst>
          </p:cNvPr>
          <p:cNvSpPr/>
          <p:nvPr/>
        </p:nvSpPr>
        <p:spPr bwMode="auto">
          <a:xfrm>
            <a:off x="7777595"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solidFill>
                  <a:schemeClr val="tx1"/>
                </a:solidFill>
                <a:ea typeface="Segoe UI" pitchFamily="34" charset="0"/>
                <a:cs typeface="Segoe UI" pitchFamily="34" charset="0"/>
              </a:rPr>
              <a:t>kubelet</a:t>
            </a:r>
            <a:endParaRPr lang="en-US" sz="1100" dirty="0">
              <a:solidFill>
                <a:schemeClr val="tx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82E0EC-8A3D-4B5E-BA75-95F8D16F236C}"/>
              </a:ext>
            </a:extLst>
          </p:cNvPr>
          <p:cNvSpPr/>
          <p:nvPr/>
        </p:nvSpPr>
        <p:spPr bwMode="auto">
          <a:xfrm>
            <a:off x="9414121"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 runtime</a:t>
            </a:r>
          </a:p>
        </p:txBody>
      </p:sp>
      <p:sp>
        <p:nvSpPr>
          <p:cNvPr id="38" name="Rectangle 37">
            <a:extLst>
              <a:ext uri="{FF2B5EF4-FFF2-40B4-BE49-F238E27FC236}">
                <a16:creationId xmlns:a16="http://schemas.microsoft.com/office/drawing/2014/main" id="{BE37953F-72CC-4F34-9454-4784C3672DCA}"/>
              </a:ext>
            </a:extLst>
          </p:cNvPr>
          <p:cNvSpPr/>
          <p:nvPr/>
        </p:nvSpPr>
        <p:spPr bwMode="auto">
          <a:xfrm>
            <a:off x="9414121" y="5463117"/>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39" name="Rectangle 38">
            <a:extLst>
              <a:ext uri="{FF2B5EF4-FFF2-40B4-BE49-F238E27FC236}">
                <a16:creationId xmlns:a16="http://schemas.microsoft.com/office/drawing/2014/main" id="{BAA51686-2140-4C21-A736-D7E6ECDD137D}"/>
              </a:ext>
            </a:extLst>
          </p:cNvPr>
          <p:cNvSpPr/>
          <p:nvPr/>
        </p:nvSpPr>
        <p:spPr bwMode="auto">
          <a:xfrm>
            <a:off x="9497521" y="5546436"/>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40" name="Rectangle 39">
            <a:extLst>
              <a:ext uri="{FF2B5EF4-FFF2-40B4-BE49-F238E27FC236}">
                <a16:creationId xmlns:a16="http://schemas.microsoft.com/office/drawing/2014/main" id="{2F9747EB-2CD0-4683-A5C1-9DE864B2ECE9}"/>
              </a:ext>
            </a:extLst>
          </p:cNvPr>
          <p:cNvSpPr/>
          <p:nvPr/>
        </p:nvSpPr>
        <p:spPr bwMode="auto">
          <a:xfrm>
            <a:off x="9591198" y="5649314"/>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pic>
        <p:nvPicPr>
          <p:cNvPr id="21" name="Graphic 20">
            <a:extLst>
              <a:ext uri="{FF2B5EF4-FFF2-40B4-BE49-F238E27FC236}">
                <a16:creationId xmlns:a16="http://schemas.microsoft.com/office/drawing/2014/main" id="{9188326B-727E-4C62-B6C1-98D39AA1061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50305" t="6175" r="18500" b="66528"/>
          <a:stretch/>
        </p:blipFill>
        <p:spPr>
          <a:xfrm>
            <a:off x="9551865" y="5941983"/>
            <a:ext cx="208995" cy="182880"/>
          </a:xfrm>
          <a:prstGeom prst="rect">
            <a:avLst/>
          </a:prstGeom>
        </p:spPr>
      </p:pic>
      <p:cxnSp>
        <p:nvCxnSpPr>
          <p:cNvPr id="41" name="Connector: Curved 57">
            <a:extLst>
              <a:ext uri="{FF2B5EF4-FFF2-40B4-BE49-F238E27FC236}">
                <a16:creationId xmlns:a16="http://schemas.microsoft.com/office/drawing/2014/main" id="{E8521D8E-1929-4889-B25E-6551129C8831}"/>
              </a:ext>
            </a:extLst>
          </p:cNvPr>
          <p:cNvCxnSpPr>
            <a:cxnSpLocks/>
            <a:stCxn id="15" idx="3"/>
            <a:endCxn id="36" idx="1"/>
          </p:cNvCxnSpPr>
          <p:nvPr/>
        </p:nvCxnSpPr>
        <p:spPr>
          <a:xfrm>
            <a:off x="5054701" y="4862255"/>
            <a:ext cx="2722894" cy="757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57">
            <a:extLst>
              <a:ext uri="{FF2B5EF4-FFF2-40B4-BE49-F238E27FC236}">
                <a16:creationId xmlns:a16="http://schemas.microsoft.com/office/drawing/2014/main" id="{369DDB6C-0A55-4954-B359-3A7C4AFBFC45}"/>
              </a:ext>
            </a:extLst>
          </p:cNvPr>
          <p:cNvCxnSpPr>
            <a:cxnSpLocks/>
            <a:stCxn id="36" idx="3"/>
            <a:endCxn id="37" idx="1"/>
          </p:cNvCxnSpPr>
          <p:nvPr/>
        </p:nvCxnSpPr>
        <p:spPr>
          <a:xfrm>
            <a:off x="8790234" y="4869825"/>
            <a:ext cx="623887" cy="0"/>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57">
            <a:extLst>
              <a:ext uri="{FF2B5EF4-FFF2-40B4-BE49-F238E27FC236}">
                <a16:creationId xmlns:a16="http://schemas.microsoft.com/office/drawing/2014/main" id="{48D7FF4E-7A60-4212-8D17-5F56615F77C7}"/>
              </a:ext>
            </a:extLst>
          </p:cNvPr>
          <p:cNvCxnSpPr>
            <a:cxnSpLocks/>
            <a:stCxn id="37" idx="2"/>
            <a:endCxn id="38" idx="0"/>
          </p:cNvCxnSpPr>
          <p:nvPr/>
        </p:nvCxnSpPr>
        <p:spPr>
          <a:xfrm>
            <a:off x="9920441" y="5060274"/>
            <a:ext cx="0" cy="402843"/>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132548"/>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1940</TotalTime>
  <Words>8932</Words>
  <Application>Microsoft Office PowerPoint</Application>
  <PresentationFormat>Widescreen</PresentationFormat>
  <Paragraphs>591</Paragraphs>
  <Slides>31</Slides>
  <Notes>30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Lucida Console</vt:lpstr>
      <vt:lpstr>Segoe UI</vt:lpstr>
      <vt:lpstr>Segoe UI Semibold</vt:lpstr>
      <vt:lpstr>Wingdings</vt:lpstr>
      <vt:lpstr>White Template</vt:lpstr>
      <vt:lpstr>Operationalizing Azure Kubernetes Service</vt:lpstr>
      <vt:lpstr>Agenda</vt:lpstr>
      <vt:lpstr>Identity</vt:lpstr>
      <vt:lpstr>Cluster identity for Azure resource management</vt:lpstr>
      <vt:lpstr>Create and manage principals</vt:lpstr>
      <vt:lpstr>Create and manage principals</vt:lpstr>
      <vt:lpstr>Reset sp credentials</vt:lpstr>
      <vt:lpstr>Demo</vt:lpstr>
      <vt:lpstr>Cluster identity for cluster management</vt:lpstr>
      <vt:lpstr>Create Azure AD server component</vt:lpstr>
      <vt:lpstr>Create Azure AD client component</vt:lpstr>
      <vt:lpstr>Create cluster</vt:lpstr>
      <vt:lpstr>Demo</vt:lpstr>
      <vt:lpstr>Networking</vt:lpstr>
      <vt:lpstr>kubenet vs Azure CNI</vt:lpstr>
      <vt:lpstr>kubenet vs Azure CNI considerations</vt:lpstr>
      <vt:lpstr>kubnet vs Azure CNI planning</vt:lpstr>
      <vt:lpstr>Migrations</vt:lpstr>
      <vt:lpstr>I have to build a new cluster again…</vt:lpstr>
      <vt:lpstr>AKS migration checklist</vt:lpstr>
      <vt:lpstr>Demo</vt:lpstr>
      <vt:lpstr>Demo</vt:lpstr>
      <vt:lpstr>Scaling</vt:lpstr>
      <vt:lpstr>Single system node pool vs multi-node pools</vt:lpstr>
      <vt:lpstr>Autoscale</vt:lpstr>
      <vt:lpstr>Demo</vt:lpstr>
      <vt:lpstr>Monitoring</vt:lpstr>
      <vt:lpstr>PowerPoint Presentation</vt:lpstr>
      <vt:lpstr>Considerations</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355</cp:revision>
  <dcterms:created xsi:type="dcterms:W3CDTF">2020-04-20T15:28:36Z</dcterms:created>
  <dcterms:modified xsi:type="dcterms:W3CDTF">2020-06-03T13:54:07Z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